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575-0F8A-4AF2-B072-59F919680EB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9701-B825-4A9F-AFC4-477F5436EB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575-0F8A-4AF2-B072-59F919680EB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9701-B825-4A9F-AFC4-477F5436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575-0F8A-4AF2-B072-59F919680EB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9701-B825-4A9F-AFC4-477F5436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575-0F8A-4AF2-B072-59F919680EB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9701-B825-4A9F-AFC4-477F5436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575-0F8A-4AF2-B072-59F919680EB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009701-B825-4A9F-AFC4-477F5436EB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575-0F8A-4AF2-B072-59F919680EB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9701-B825-4A9F-AFC4-477F5436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575-0F8A-4AF2-B072-59F919680EB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9701-B825-4A9F-AFC4-477F5436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575-0F8A-4AF2-B072-59F919680EB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9701-B825-4A9F-AFC4-477F5436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575-0F8A-4AF2-B072-59F919680EB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9701-B825-4A9F-AFC4-477F5436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575-0F8A-4AF2-B072-59F919680EB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9701-B825-4A9F-AFC4-477F5436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575-0F8A-4AF2-B072-59F919680EB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9701-B825-4A9F-AFC4-477F5436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80D575-0F8A-4AF2-B072-59F919680EB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009701-B825-4A9F-AFC4-477F5436EB1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PFT Interpretation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Darrin </a:t>
            </a:r>
            <a:r>
              <a:rPr lang="en-US" dirty="0" err="1" smtClean="0"/>
              <a:t>Hursey</a:t>
            </a:r>
            <a:r>
              <a:rPr lang="en-US" dirty="0" smtClean="0"/>
              <a:t>,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6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assess for </a:t>
            </a:r>
            <a:r>
              <a:rPr lang="en-US" b="1" dirty="0" smtClean="0"/>
              <a:t>restriction </a:t>
            </a:r>
            <a:r>
              <a:rPr lang="en-US" dirty="0" smtClean="0"/>
              <a:t>by looking at FVC</a:t>
            </a:r>
          </a:p>
          <a:p>
            <a:r>
              <a:rPr lang="en-US" dirty="0" smtClean="0"/>
              <a:t>FVC &lt; 80% predicted suggests restriction (assuming FEV1/FVC &gt;0.7)</a:t>
            </a:r>
          </a:p>
          <a:p>
            <a:r>
              <a:rPr lang="en-US" dirty="0" smtClean="0"/>
              <a:t>Lung volumes are needed to verify</a:t>
            </a:r>
          </a:p>
          <a:p>
            <a:pPr lvl="1"/>
            <a:r>
              <a:rPr lang="en-US" dirty="0" smtClean="0"/>
              <a:t>TLC &lt;80% predicted verifies restriction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4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FEV1/FVC &lt;0.7, but FVC also reduced, this is probably due to hyperinflation and air-trapping.</a:t>
            </a:r>
          </a:p>
          <a:p>
            <a:r>
              <a:rPr lang="en-US" dirty="0" smtClean="0"/>
              <a:t>Need lung volumes to verify</a:t>
            </a:r>
          </a:p>
          <a:p>
            <a:pPr lvl="1"/>
            <a:r>
              <a:rPr lang="en-US" dirty="0" smtClean="0"/>
              <a:t>Normal TLC (especially with elevated RV) verifies hyperinflation</a:t>
            </a:r>
          </a:p>
          <a:p>
            <a:pPr lvl="1"/>
            <a:r>
              <a:rPr lang="en-US" dirty="0" smtClean="0"/>
              <a:t>TLC &lt;80% consistent with mixed defect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59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714" y="1600200"/>
            <a:ext cx="6568572" cy="4708525"/>
          </a:xfrm>
        </p:spPr>
      </p:pic>
      <p:sp>
        <p:nvSpPr>
          <p:cNvPr id="6" name="TextBox 5"/>
          <p:cNvSpPr txBox="1"/>
          <p:nvPr/>
        </p:nvSpPr>
        <p:spPr>
          <a:xfrm>
            <a:off x="7162800" y="6579078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/>
              <a:t>Eur</a:t>
            </a:r>
            <a:r>
              <a:rPr lang="fr-FR" sz="1000" i="1" dirty="0" smtClean="0"/>
              <a:t> </a:t>
            </a:r>
            <a:r>
              <a:rPr lang="fr-FR" sz="1000" i="1" dirty="0" err="1" smtClean="0"/>
              <a:t>Respir</a:t>
            </a:r>
            <a:r>
              <a:rPr lang="fr-FR" sz="1000" i="1" dirty="0" smtClean="0"/>
              <a:t> J 2005; 26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1368088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Flow-volume loop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377" y="1600200"/>
            <a:ext cx="4015245" cy="4708525"/>
          </a:xfrm>
        </p:spPr>
      </p:pic>
      <p:sp>
        <p:nvSpPr>
          <p:cNvPr id="7" name="TextBox 6"/>
          <p:cNvSpPr txBox="1"/>
          <p:nvPr/>
        </p:nvSpPr>
        <p:spPr>
          <a:xfrm>
            <a:off x="5334000" y="65532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Murray and </a:t>
            </a:r>
            <a:r>
              <a:rPr lang="en-US" sz="1000" i="1" dirty="0" err="1" smtClean="0"/>
              <a:t>Nadel’s</a:t>
            </a:r>
            <a:r>
              <a:rPr lang="en-US" sz="1000" i="1" dirty="0" smtClean="0"/>
              <a:t> Textbook of Respiratory Medicine, 6</a:t>
            </a:r>
            <a:r>
              <a:rPr lang="en-US" sz="1000" i="1" baseline="30000" dirty="0" smtClean="0"/>
              <a:t>th</a:t>
            </a:r>
            <a:r>
              <a:rPr lang="en-US" sz="1000" i="1" dirty="0" smtClean="0"/>
              <a:t> Edition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31180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Flow-volume loop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65532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Murray and </a:t>
            </a:r>
            <a:r>
              <a:rPr lang="en-US" sz="1000" i="1" dirty="0" err="1" smtClean="0"/>
              <a:t>Nadel’s</a:t>
            </a:r>
            <a:r>
              <a:rPr lang="en-US" sz="1000" i="1" dirty="0" smtClean="0"/>
              <a:t> Textbook of Respiratory Medicine, 6</a:t>
            </a:r>
            <a:r>
              <a:rPr lang="en-US" sz="1000" i="1" baseline="30000" dirty="0" smtClean="0"/>
              <a:t>th</a:t>
            </a:r>
            <a:r>
              <a:rPr lang="en-US" sz="1000" i="1" dirty="0" smtClean="0"/>
              <a:t> Edition</a:t>
            </a:r>
          </a:p>
          <a:p>
            <a:endParaRPr lang="en-US" sz="1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018" y="1600200"/>
            <a:ext cx="3483963" cy="4708525"/>
          </a:xfrm>
        </p:spPr>
      </p:pic>
    </p:spTree>
    <p:extLst>
      <p:ext uri="{BB962C8B-B14F-4D97-AF65-F5344CB8AC3E}">
        <p14:creationId xmlns:p14="http://schemas.microsoft.com/office/powerpoint/2010/main" val="2668325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Flow-volume loop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6553197"/>
            <a:ext cx="15168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/>
              <a:t>Eur</a:t>
            </a:r>
            <a:r>
              <a:rPr lang="fr-FR" sz="1000" i="1" dirty="0"/>
              <a:t> </a:t>
            </a:r>
            <a:r>
              <a:rPr lang="fr-FR" sz="1000" i="1" dirty="0" err="1"/>
              <a:t>Respir</a:t>
            </a:r>
            <a:r>
              <a:rPr lang="fr-FR" sz="1000" i="1" dirty="0"/>
              <a:t> J 2005; 26</a:t>
            </a:r>
            <a:endParaRPr lang="en-US" sz="1000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35179"/>
            <a:ext cx="8229600" cy="2838566"/>
          </a:xfrm>
        </p:spPr>
      </p:pic>
    </p:spTree>
    <p:extLst>
      <p:ext uri="{BB962C8B-B14F-4D97-AF65-F5344CB8AC3E}">
        <p14:creationId xmlns:p14="http://schemas.microsoft.com/office/powerpoint/2010/main" val="3265214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Assesses gas exchange</a:t>
            </a:r>
          </a:p>
          <a:p>
            <a:endParaRPr lang="en-US" dirty="0" smtClean="0"/>
          </a:p>
          <a:p>
            <a:r>
              <a:rPr lang="en-US" dirty="0" smtClean="0"/>
              <a:t>Must be adjusted for hemoglobin level</a:t>
            </a:r>
          </a:p>
          <a:p>
            <a:endParaRPr lang="en-US" dirty="0" smtClean="0"/>
          </a:p>
          <a:p>
            <a:r>
              <a:rPr lang="en-US" dirty="0" smtClean="0"/>
              <a:t>Can also be adjusted for alveolar volume</a:t>
            </a:r>
          </a:p>
          <a:p>
            <a:endParaRPr lang="en-US" dirty="0" smtClean="0"/>
          </a:p>
          <a:p>
            <a:r>
              <a:rPr lang="en-US" dirty="0" smtClean="0"/>
              <a:t>Can add diagnostic information, but is difficult to perform and can be quite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80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DLCO with normal spirometry suggests pulmonary vascular disease, pulmonary embolism, or combined ILD + emphysema</a:t>
            </a:r>
          </a:p>
          <a:p>
            <a:endParaRPr lang="en-US" dirty="0" smtClean="0"/>
          </a:p>
          <a:p>
            <a:r>
              <a:rPr lang="en-US" dirty="0" smtClean="0"/>
              <a:t>Decreased DLCO with obstruction suggests emphysema rather than asthma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67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DLCO with restriction suggests neuromuscular weakness, chest wall deformity, etc. rather than ILD</a:t>
            </a:r>
          </a:p>
          <a:p>
            <a:endParaRPr lang="en-US" dirty="0"/>
          </a:p>
          <a:p>
            <a:r>
              <a:rPr lang="en-US" dirty="0" smtClean="0"/>
              <a:t>Elevated DLCO seen in asthma and pulmonary hemorrhage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697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737" y="1600200"/>
            <a:ext cx="4708525" cy="4708525"/>
          </a:xfrm>
        </p:spPr>
      </p:pic>
    </p:spTree>
    <p:extLst>
      <p:ext uri="{BB962C8B-B14F-4D97-AF65-F5344CB8AC3E}">
        <p14:creationId xmlns:p14="http://schemas.microsoft.com/office/powerpoint/2010/main" val="41890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Indications for performing PFTs</a:t>
            </a:r>
          </a:p>
          <a:p>
            <a:endParaRPr lang="en-US" dirty="0" smtClean="0"/>
          </a:p>
          <a:p>
            <a:r>
              <a:rPr lang="en-US" b="1" dirty="0" smtClean="0"/>
              <a:t>Brief</a:t>
            </a:r>
            <a:r>
              <a:rPr lang="en-US" dirty="0" smtClean="0"/>
              <a:t> review of relevant pulmonary physiology</a:t>
            </a:r>
          </a:p>
          <a:p>
            <a:endParaRPr lang="en-US" dirty="0" smtClean="0"/>
          </a:p>
          <a:p>
            <a:r>
              <a:rPr lang="en-US" dirty="0" smtClean="0"/>
              <a:t>Interpretation scheme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8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Broaddus, VC, Mason, RJ, Ernst, JD, King, TE, Lazarus, SC, Murray, FJ, </a:t>
            </a:r>
            <a:r>
              <a:rPr lang="en-US" sz="2000" dirty="0" err="1" smtClean="0"/>
              <a:t>Nadel</a:t>
            </a:r>
            <a:r>
              <a:rPr lang="en-US" sz="2000" dirty="0" smtClean="0"/>
              <a:t>, JA, </a:t>
            </a:r>
            <a:r>
              <a:rPr lang="en-US" sz="2000" dirty="0" err="1" smtClean="0"/>
              <a:t>Slutsky</a:t>
            </a:r>
            <a:r>
              <a:rPr lang="en-US" sz="2000" dirty="0" smtClean="0"/>
              <a:t>, AS, </a:t>
            </a:r>
            <a:r>
              <a:rPr lang="en-US" sz="2000" dirty="0" err="1" smtClean="0"/>
              <a:t>Gotway</a:t>
            </a:r>
            <a:r>
              <a:rPr lang="en-US" sz="2000" dirty="0" smtClean="0"/>
              <a:t>, MB 2015 </a:t>
            </a:r>
            <a:r>
              <a:rPr lang="en-US" sz="2000" i="1" dirty="0" smtClean="0"/>
              <a:t>Murray &amp; </a:t>
            </a:r>
            <a:r>
              <a:rPr lang="en-US" sz="2000" i="1" dirty="0" err="1" smtClean="0"/>
              <a:t>Nadel’s</a:t>
            </a:r>
            <a:r>
              <a:rPr lang="en-US" sz="2000" i="1" dirty="0" smtClean="0"/>
              <a:t> Textbook of Respiratory Medicine</a:t>
            </a:r>
            <a:r>
              <a:rPr lang="en-US" sz="2000" dirty="0" smtClean="0"/>
              <a:t>,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edition, Elsevier Saunders, Philadelphia PA.</a:t>
            </a:r>
          </a:p>
          <a:p>
            <a:endParaRPr lang="en-US" sz="2000" i="1" dirty="0"/>
          </a:p>
          <a:p>
            <a:r>
              <a:rPr lang="it-IT" sz="2000" dirty="0"/>
              <a:t>R. Pellegrino, G. Viegi, V. Brusasco, R.O. Crapo, F. Burgos, R. Casaburi, A. </a:t>
            </a:r>
            <a:r>
              <a:rPr lang="it-IT" sz="2000" dirty="0" smtClean="0"/>
              <a:t>Coates, </a:t>
            </a:r>
            <a:r>
              <a:rPr lang="en-US" sz="2000" dirty="0" smtClean="0"/>
              <a:t>C.P.M</a:t>
            </a:r>
            <a:r>
              <a:rPr lang="en-US" sz="2000" dirty="0"/>
              <a:t>. van der </a:t>
            </a:r>
            <a:r>
              <a:rPr lang="en-US" sz="2000" dirty="0" err="1"/>
              <a:t>Grinten</a:t>
            </a:r>
            <a:r>
              <a:rPr lang="en-US" sz="2000" dirty="0"/>
              <a:t>, P. </a:t>
            </a:r>
            <a:r>
              <a:rPr lang="en-US" sz="2000" dirty="0" err="1"/>
              <a:t>Gustafsson</a:t>
            </a:r>
            <a:r>
              <a:rPr lang="en-US" sz="2000" dirty="0"/>
              <a:t>, J. Hankinson, R. Jensen, D.C. </a:t>
            </a:r>
            <a:r>
              <a:rPr lang="en-US" sz="2000" dirty="0" smtClean="0"/>
              <a:t>Johnson, N</a:t>
            </a:r>
            <a:r>
              <a:rPr lang="en-US" sz="2000" dirty="0"/>
              <a:t>. </a:t>
            </a:r>
            <a:r>
              <a:rPr lang="en-US" sz="2000" dirty="0" err="1"/>
              <a:t>MacIntyre</a:t>
            </a:r>
            <a:r>
              <a:rPr lang="en-US" sz="2000" dirty="0"/>
              <a:t>, R. McKay, M.R. Miller, D. </a:t>
            </a:r>
            <a:r>
              <a:rPr lang="en-US" sz="2000" dirty="0" err="1"/>
              <a:t>Navajas</a:t>
            </a:r>
            <a:r>
              <a:rPr lang="en-US" sz="2000" dirty="0"/>
              <a:t>, O.F. Pedersen and J. </a:t>
            </a:r>
            <a:r>
              <a:rPr lang="en-US" sz="2000" dirty="0" err="1" smtClean="0"/>
              <a:t>Wanger</a:t>
            </a:r>
            <a:r>
              <a:rPr lang="en-US" sz="2000" i="1" dirty="0"/>
              <a:t> </a:t>
            </a:r>
            <a:r>
              <a:rPr lang="en-US" sz="2000" dirty="0" smtClean="0"/>
              <a:t>2005 </a:t>
            </a:r>
            <a:r>
              <a:rPr lang="en-US" sz="2000" i="1" dirty="0" smtClean="0"/>
              <a:t>“</a:t>
            </a:r>
            <a:r>
              <a:rPr lang="en-US" sz="2000" dirty="0" err="1" smtClean="0"/>
              <a:t>Intepretive</a:t>
            </a:r>
            <a:r>
              <a:rPr lang="en-US" sz="2000" dirty="0" smtClean="0"/>
              <a:t> strategies for lung function tests” </a:t>
            </a:r>
            <a:r>
              <a:rPr lang="fr-FR" sz="2000" dirty="0" err="1"/>
              <a:t>Eur</a:t>
            </a:r>
            <a:r>
              <a:rPr lang="fr-FR" sz="2000" dirty="0"/>
              <a:t> </a:t>
            </a:r>
            <a:r>
              <a:rPr lang="fr-FR" sz="2000" dirty="0" err="1"/>
              <a:t>Respir</a:t>
            </a:r>
            <a:r>
              <a:rPr lang="fr-FR" sz="2000"/>
              <a:t> </a:t>
            </a:r>
            <a:r>
              <a:rPr lang="fr-FR" sz="2000" smtClean="0"/>
              <a:t>J, 26, </a:t>
            </a:r>
            <a:r>
              <a:rPr lang="fr-FR" sz="2000" dirty="0"/>
              <a:t>948–968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95474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of chronic dyspnea (looking specifically for asthma or COPD)</a:t>
            </a:r>
          </a:p>
          <a:p>
            <a:endParaRPr lang="en-US" dirty="0" smtClean="0"/>
          </a:p>
          <a:p>
            <a:r>
              <a:rPr lang="en-US" dirty="0" smtClean="0"/>
              <a:t>Monitoring for response to therapy for asthma or COPD</a:t>
            </a:r>
          </a:p>
          <a:p>
            <a:endParaRPr lang="en-US" dirty="0" smtClean="0"/>
          </a:p>
          <a:p>
            <a:r>
              <a:rPr lang="en-US" i="1" dirty="0" smtClean="0"/>
              <a:t>Pre-operative evaluation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7618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828800"/>
            <a:ext cx="6221730" cy="3669506"/>
          </a:xfrm>
        </p:spPr>
      </p:pic>
    </p:spTree>
    <p:extLst>
      <p:ext uri="{BB962C8B-B14F-4D97-AF65-F5344CB8AC3E}">
        <p14:creationId xmlns:p14="http://schemas.microsoft.com/office/powerpoint/2010/main" val="340763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volumes and capacities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936" y="1600200"/>
            <a:ext cx="6470128" cy="4708525"/>
          </a:xfrm>
        </p:spPr>
      </p:pic>
      <p:sp>
        <p:nvSpPr>
          <p:cNvPr id="5" name="TextBox 4"/>
          <p:cNvSpPr txBox="1"/>
          <p:nvPr/>
        </p:nvSpPr>
        <p:spPr>
          <a:xfrm>
            <a:off x="5486400" y="6477000"/>
            <a:ext cx="5618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Murray and </a:t>
            </a:r>
            <a:r>
              <a:rPr lang="en-US" sz="1000" i="1" dirty="0" err="1" smtClean="0"/>
              <a:t>Nadel’s</a:t>
            </a:r>
            <a:r>
              <a:rPr lang="en-US" sz="1000" i="1" dirty="0" smtClean="0"/>
              <a:t> Textbook of Respiratory Medicine, 6</a:t>
            </a:r>
            <a:r>
              <a:rPr lang="en-US" sz="1000" i="1" baseline="30000" dirty="0" smtClean="0"/>
              <a:t>th</a:t>
            </a:r>
            <a:r>
              <a:rPr lang="en-US" sz="1000" i="1" dirty="0" smtClean="0"/>
              <a:t> Edition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3056784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volumes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Vt</a:t>
            </a:r>
            <a:r>
              <a:rPr lang="en-US" dirty="0" smtClean="0"/>
              <a:t> = tidal volume</a:t>
            </a:r>
          </a:p>
          <a:p>
            <a:endParaRPr lang="en-US" dirty="0" smtClean="0"/>
          </a:p>
          <a:p>
            <a:r>
              <a:rPr lang="en-US" dirty="0" smtClean="0"/>
              <a:t>IRV = inspiratory reserve volume</a:t>
            </a:r>
          </a:p>
          <a:p>
            <a:endParaRPr lang="en-US" dirty="0" smtClean="0"/>
          </a:p>
          <a:p>
            <a:r>
              <a:rPr lang="en-US" dirty="0" smtClean="0"/>
              <a:t>ERV = expiratory reserve volume</a:t>
            </a:r>
          </a:p>
          <a:p>
            <a:endParaRPr lang="en-US" dirty="0" smtClean="0"/>
          </a:p>
          <a:p>
            <a:r>
              <a:rPr lang="en-US" dirty="0" smtClean="0"/>
              <a:t>RV = residual volume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4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capacities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 = inspiratory capacity = </a:t>
            </a:r>
            <a:r>
              <a:rPr lang="en-US" dirty="0" err="1" smtClean="0"/>
              <a:t>Vt</a:t>
            </a:r>
            <a:r>
              <a:rPr lang="en-US" dirty="0" smtClean="0"/>
              <a:t> +IRV</a:t>
            </a:r>
          </a:p>
          <a:p>
            <a:endParaRPr lang="en-US" dirty="0"/>
          </a:p>
          <a:p>
            <a:r>
              <a:rPr lang="en-US" dirty="0" smtClean="0"/>
              <a:t>FRC = functional residual capacity = ERV + RV</a:t>
            </a:r>
          </a:p>
          <a:p>
            <a:endParaRPr lang="en-US" dirty="0"/>
          </a:p>
          <a:p>
            <a:r>
              <a:rPr lang="en-US" dirty="0" smtClean="0"/>
              <a:t>TLC = total lung capacity = FRC + IC</a:t>
            </a:r>
          </a:p>
        </p:txBody>
      </p:sp>
    </p:spTree>
    <p:extLst>
      <p:ext uri="{BB962C8B-B14F-4D97-AF65-F5344CB8AC3E}">
        <p14:creationId xmlns:p14="http://schemas.microsoft.com/office/powerpoint/2010/main" val="398165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ensure test is valid</a:t>
            </a:r>
          </a:p>
          <a:p>
            <a:pPr lvl="1"/>
            <a:r>
              <a:rPr lang="en-US" dirty="0" smtClean="0"/>
              <a:t>Patient must exhale for 6 seconds for test to be valid</a:t>
            </a:r>
          </a:p>
          <a:p>
            <a:pPr lvl="1"/>
            <a:r>
              <a:rPr lang="en-US" dirty="0" smtClean="0"/>
              <a:t>Read therapist’s notes to make sure patient was able to perform the test properly </a:t>
            </a:r>
          </a:p>
          <a:p>
            <a:pPr lvl="1"/>
            <a:r>
              <a:rPr lang="en-US" dirty="0" smtClean="0"/>
              <a:t>Make sure the test is reproducible</a:t>
            </a:r>
          </a:p>
          <a:p>
            <a:pPr marL="585216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Spirometry, lung volumes, flow-volume loop, and DLCO are then evaluated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5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ssess for </a:t>
            </a:r>
            <a:r>
              <a:rPr lang="en-US" b="1" dirty="0" smtClean="0"/>
              <a:t>obstruction</a:t>
            </a:r>
            <a:r>
              <a:rPr lang="en-US" dirty="0" smtClean="0"/>
              <a:t> by looking at the FEV1/FVC ratio</a:t>
            </a:r>
          </a:p>
          <a:p>
            <a:r>
              <a:rPr lang="en-US" dirty="0" smtClean="0"/>
              <a:t>FEV1/FVC &lt;0.7 consistent with obstruction</a:t>
            </a:r>
          </a:p>
          <a:p>
            <a:r>
              <a:rPr lang="en-US" dirty="0" smtClean="0"/>
              <a:t>If obstruction present, severity is graded by FEV1 %predicted</a:t>
            </a:r>
          </a:p>
          <a:p>
            <a:pPr lvl="1"/>
            <a:r>
              <a:rPr lang="en-US" sz="2000" dirty="0" smtClean="0"/>
              <a:t>&gt;80% = mild = GOLD I</a:t>
            </a:r>
          </a:p>
          <a:p>
            <a:pPr lvl="1"/>
            <a:r>
              <a:rPr lang="en-US" sz="2000" dirty="0" smtClean="0"/>
              <a:t>50-80% = moderate = GOLD II</a:t>
            </a:r>
          </a:p>
          <a:p>
            <a:pPr lvl="1"/>
            <a:r>
              <a:rPr lang="en-US" sz="2000" dirty="0" smtClean="0"/>
              <a:t>30-49% = severe = GOLD III</a:t>
            </a:r>
          </a:p>
          <a:p>
            <a:pPr lvl="1"/>
            <a:r>
              <a:rPr lang="en-US" sz="2000" dirty="0" smtClean="0"/>
              <a:t>&lt;30% = very severe = GOLD IV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0096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598</TotalTime>
  <Words>562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PFT Interpretation</vt:lpstr>
      <vt:lpstr>Overview</vt:lpstr>
      <vt:lpstr>Indications</vt:lpstr>
      <vt:lpstr>PowerPoint Presentation</vt:lpstr>
      <vt:lpstr>Lung volumes and capacities</vt:lpstr>
      <vt:lpstr>Lung volumes </vt:lpstr>
      <vt:lpstr>Lung capacities</vt:lpstr>
      <vt:lpstr>Interpretation </vt:lpstr>
      <vt:lpstr>Interpretation</vt:lpstr>
      <vt:lpstr>Interpretation</vt:lpstr>
      <vt:lpstr>Interpretation</vt:lpstr>
      <vt:lpstr>Interpretation</vt:lpstr>
      <vt:lpstr>Flow-volume loop</vt:lpstr>
      <vt:lpstr>Flow-volume loop</vt:lpstr>
      <vt:lpstr>Flow-volume loop</vt:lpstr>
      <vt:lpstr>DLCO</vt:lpstr>
      <vt:lpstr>DLCO</vt:lpstr>
      <vt:lpstr>DLCO</vt:lpstr>
      <vt:lpstr>PowerPoint Presentation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PFT Interpretation</dc:title>
  <dc:creator>Darrin</dc:creator>
  <cp:lastModifiedBy>Darrin</cp:lastModifiedBy>
  <cp:revision>11</cp:revision>
  <dcterms:created xsi:type="dcterms:W3CDTF">2015-08-16T14:25:14Z</dcterms:created>
  <dcterms:modified xsi:type="dcterms:W3CDTF">2015-08-17T00:23:26Z</dcterms:modified>
</cp:coreProperties>
</file>