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651" r:id="rId2"/>
    <p:sldMasterId id="2147483649" r:id="rId3"/>
    <p:sldMasterId id="2147483653" r:id="rId4"/>
  </p:sldMasterIdLst>
  <p:notesMasterIdLst>
    <p:notesMasterId r:id="rId36"/>
  </p:notesMasterIdLst>
  <p:handoutMasterIdLst>
    <p:handoutMasterId r:id="rId37"/>
  </p:handoutMasterIdLst>
  <p:sldIdLst>
    <p:sldId id="256" r:id="rId5"/>
    <p:sldId id="258" r:id="rId6"/>
    <p:sldId id="324" r:id="rId7"/>
    <p:sldId id="394" r:id="rId8"/>
    <p:sldId id="395" r:id="rId9"/>
    <p:sldId id="276" r:id="rId10"/>
    <p:sldId id="383" r:id="rId11"/>
    <p:sldId id="329" r:id="rId12"/>
    <p:sldId id="330" r:id="rId13"/>
    <p:sldId id="356" r:id="rId14"/>
    <p:sldId id="409" r:id="rId15"/>
    <p:sldId id="406" r:id="rId16"/>
    <p:sldId id="407" r:id="rId17"/>
    <p:sldId id="408" r:id="rId18"/>
    <p:sldId id="298" r:id="rId19"/>
    <p:sldId id="358" r:id="rId20"/>
    <p:sldId id="359" r:id="rId21"/>
    <p:sldId id="361" r:id="rId22"/>
    <p:sldId id="381" r:id="rId23"/>
    <p:sldId id="399" r:id="rId24"/>
    <p:sldId id="386" r:id="rId25"/>
    <p:sldId id="387" r:id="rId26"/>
    <p:sldId id="388" r:id="rId27"/>
    <p:sldId id="389" r:id="rId28"/>
    <p:sldId id="390" r:id="rId29"/>
    <p:sldId id="396" r:id="rId30"/>
    <p:sldId id="397" r:id="rId31"/>
    <p:sldId id="400" r:id="rId32"/>
    <p:sldId id="403" r:id="rId33"/>
    <p:sldId id="402" r:id="rId34"/>
    <p:sldId id="376" r:id="rId35"/>
  </p:sldIdLst>
  <p:sldSz cx="9144000" cy="6858000" type="screen4x3"/>
  <p:notesSz cx="7315200" cy="9601200"/>
  <p:defaultTextStyle>
    <a:defPPr>
      <a:defRPr lang="en-US"/>
    </a:defPPr>
    <a:lvl1pPr algn="l" rtl="0" fontAlgn="base">
      <a:spcBef>
        <a:spcPct val="20000"/>
      </a:spcBef>
      <a:spcAft>
        <a:spcPct val="0"/>
      </a:spcAft>
      <a:buClr>
        <a:srgbClr val="DC002E"/>
      </a:buClr>
      <a:buFont typeface="Wingdings" pitchFamily="2" charset="2"/>
      <a:buChar char="§"/>
      <a:defRPr sz="2400" kern="1200">
        <a:solidFill>
          <a:schemeClr val="tx1"/>
        </a:solidFill>
        <a:latin typeface="Arial" charset="0"/>
        <a:ea typeface="ヒラギノ角ゴ Pro W3" pitchFamily="64" charset="-128"/>
        <a:cs typeface="+mn-cs"/>
      </a:defRPr>
    </a:lvl1pPr>
    <a:lvl2pPr marL="457200" algn="l" rtl="0" fontAlgn="base">
      <a:spcBef>
        <a:spcPct val="20000"/>
      </a:spcBef>
      <a:spcAft>
        <a:spcPct val="0"/>
      </a:spcAft>
      <a:buClr>
        <a:srgbClr val="DC002E"/>
      </a:buClr>
      <a:buFont typeface="Wingdings" pitchFamily="2" charset="2"/>
      <a:buChar char="§"/>
      <a:defRPr sz="2400" kern="1200">
        <a:solidFill>
          <a:schemeClr val="tx1"/>
        </a:solidFill>
        <a:latin typeface="Arial" charset="0"/>
        <a:ea typeface="ヒラギノ角ゴ Pro W3" pitchFamily="64" charset="-128"/>
        <a:cs typeface="+mn-cs"/>
      </a:defRPr>
    </a:lvl2pPr>
    <a:lvl3pPr marL="914400" algn="l" rtl="0" fontAlgn="base">
      <a:spcBef>
        <a:spcPct val="20000"/>
      </a:spcBef>
      <a:spcAft>
        <a:spcPct val="0"/>
      </a:spcAft>
      <a:buClr>
        <a:srgbClr val="DC002E"/>
      </a:buClr>
      <a:buFont typeface="Wingdings" pitchFamily="2" charset="2"/>
      <a:buChar char="§"/>
      <a:defRPr sz="2400" kern="1200">
        <a:solidFill>
          <a:schemeClr val="tx1"/>
        </a:solidFill>
        <a:latin typeface="Arial" charset="0"/>
        <a:ea typeface="ヒラギノ角ゴ Pro W3" pitchFamily="64" charset="-128"/>
        <a:cs typeface="+mn-cs"/>
      </a:defRPr>
    </a:lvl3pPr>
    <a:lvl4pPr marL="1371600" algn="l" rtl="0" fontAlgn="base">
      <a:spcBef>
        <a:spcPct val="20000"/>
      </a:spcBef>
      <a:spcAft>
        <a:spcPct val="0"/>
      </a:spcAft>
      <a:buClr>
        <a:srgbClr val="DC002E"/>
      </a:buClr>
      <a:buFont typeface="Wingdings" pitchFamily="2" charset="2"/>
      <a:buChar char="§"/>
      <a:defRPr sz="2400" kern="1200">
        <a:solidFill>
          <a:schemeClr val="tx1"/>
        </a:solidFill>
        <a:latin typeface="Arial" charset="0"/>
        <a:ea typeface="ヒラギノ角ゴ Pro W3" pitchFamily="64" charset="-128"/>
        <a:cs typeface="+mn-cs"/>
      </a:defRPr>
    </a:lvl4pPr>
    <a:lvl5pPr marL="1828800" algn="l" rtl="0" fontAlgn="base">
      <a:spcBef>
        <a:spcPct val="20000"/>
      </a:spcBef>
      <a:spcAft>
        <a:spcPct val="0"/>
      </a:spcAft>
      <a:buClr>
        <a:srgbClr val="DC002E"/>
      </a:buClr>
      <a:buFont typeface="Wingdings" pitchFamily="2" charset="2"/>
      <a:buChar char="§"/>
      <a:defRPr sz="2400" kern="1200">
        <a:solidFill>
          <a:schemeClr val="tx1"/>
        </a:solidFill>
        <a:latin typeface="Arial" charset="0"/>
        <a:ea typeface="ヒラギノ角ゴ Pro W3" pitchFamily="64" charset="-128"/>
        <a:cs typeface="+mn-cs"/>
      </a:defRPr>
    </a:lvl5pPr>
    <a:lvl6pPr marL="2286000" algn="l" defTabSz="914400" rtl="0" eaLnBrk="1" latinLnBrk="0" hangingPunct="1">
      <a:defRPr sz="2400" kern="1200">
        <a:solidFill>
          <a:schemeClr val="tx1"/>
        </a:solidFill>
        <a:latin typeface="Arial" charset="0"/>
        <a:ea typeface="ヒラギノ角ゴ Pro W3" pitchFamily="64" charset="-128"/>
        <a:cs typeface="+mn-cs"/>
      </a:defRPr>
    </a:lvl6pPr>
    <a:lvl7pPr marL="2743200" algn="l" defTabSz="914400" rtl="0" eaLnBrk="1" latinLnBrk="0" hangingPunct="1">
      <a:defRPr sz="2400" kern="1200">
        <a:solidFill>
          <a:schemeClr val="tx1"/>
        </a:solidFill>
        <a:latin typeface="Arial" charset="0"/>
        <a:ea typeface="ヒラギノ角ゴ Pro W3" pitchFamily="64" charset="-128"/>
        <a:cs typeface="+mn-cs"/>
      </a:defRPr>
    </a:lvl7pPr>
    <a:lvl8pPr marL="3200400" algn="l" defTabSz="914400" rtl="0" eaLnBrk="1" latinLnBrk="0" hangingPunct="1">
      <a:defRPr sz="2400" kern="1200">
        <a:solidFill>
          <a:schemeClr val="tx1"/>
        </a:solidFill>
        <a:latin typeface="Arial" charset="0"/>
        <a:ea typeface="ヒラギノ角ゴ Pro W3" pitchFamily="64" charset="-128"/>
        <a:cs typeface="+mn-cs"/>
      </a:defRPr>
    </a:lvl8pPr>
    <a:lvl9pPr marL="3657600" algn="l" defTabSz="914400" rtl="0" eaLnBrk="1" latinLnBrk="0" hangingPunct="1">
      <a:defRPr sz="2400" kern="1200">
        <a:solidFill>
          <a:schemeClr val="tx1"/>
        </a:solidFill>
        <a:latin typeface="Arial" charset="0"/>
        <a:ea typeface="ヒラギノ角ゴ Pro W3" pitchFamily="6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FF99"/>
    <a:srgbClr val="33CCFF"/>
    <a:srgbClr val="A9C22C"/>
    <a:srgbClr val="000000"/>
    <a:srgbClr val="8FCC22"/>
    <a:srgbClr val="4E6188"/>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01" autoAdjust="0"/>
    <p:restoredTop sz="99645" autoAdjust="0"/>
  </p:normalViewPr>
  <p:slideViewPr>
    <p:cSldViewPr>
      <p:cViewPr>
        <p:scale>
          <a:sx n="70" d="100"/>
          <a:sy n="70" d="100"/>
        </p:scale>
        <p:origin x="-1662" y="-174"/>
      </p:cViewPr>
      <p:guideLst>
        <p:guide orient="horz" pos="1968"/>
        <p:guide orient="horz" pos="680"/>
        <p:guide orient="horz" pos="1208"/>
        <p:guide pos="544"/>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96" d="100"/>
          <a:sy n="96" d="100"/>
        </p:scale>
        <p:origin x="-2682"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7026"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defTabSz="947738">
              <a:spcBef>
                <a:spcPct val="0"/>
              </a:spcBef>
              <a:buClrTx/>
              <a:buFontTx/>
              <a:buNone/>
              <a:defRPr sz="1200">
                <a:latin typeface="Arial" pitchFamily="34" charset="0"/>
              </a:defRPr>
            </a:lvl1pPr>
          </a:lstStyle>
          <a:p>
            <a:pPr>
              <a:defRPr/>
            </a:pPr>
            <a:endParaRPr lang="en-US" dirty="0"/>
          </a:p>
        </p:txBody>
      </p:sp>
      <p:sp>
        <p:nvSpPr>
          <p:cNvPr id="257027" name="Rectangle 3"/>
          <p:cNvSpPr>
            <a:spLocks noGrp="1" noChangeArrowheads="1"/>
          </p:cNvSpPr>
          <p:nvPr>
            <p:ph type="dt" sz="quarter" idx="1"/>
          </p:nvPr>
        </p:nvSpPr>
        <p:spPr bwMode="auto">
          <a:xfrm>
            <a:off x="4143375" y="0"/>
            <a:ext cx="3170238" cy="481013"/>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lgn="r" defTabSz="947738">
              <a:spcBef>
                <a:spcPct val="0"/>
              </a:spcBef>
              <a:buClrTx/>
              <a:buFontTx/>
              <a:buNone/>
              <a:defRPr sz="1200">
                <a:latin typeface="Arial" pitchFamily="34" charset="0"/>
              </a:defRPr>
            </a:lvl1pPr>
          </a:lstStyle>
          <a:p>
            <a:pPr>
              <a:defRPr/>
            </a:pPr>
            <a:endParaRPr lang="en-US" dirty="0"/>
          </a:p>
        </p:txBody>
      </p:sp>
      <p:sp>
        <p:nvSpPr>
          <p:cNvPr id="257028" name="Rectangle 4"/>
          <p:cNvSpPr>
            <a:spLocks noGrp="1" noChangeArrowheads="1"/>
          </p:cNvSpPr>
          <p:nvPr>
            <p:ph type="ftr" sz="quarter" idx="2"/>
          </p:nvPr>
        </p:nvSpPr>
        <p:spPr bwMode="auto">
          <a:xfrm>
            <a:off x="0" y="9118600"/>
            <a:ext cx="3170238" cy="481013"/>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defTabSz="947738">
              <a:spcBef>
                <a:spcPct val="0"/>
              </a:spcBef>
              <a:buClrTx/>
              <a:buFontTx/>
              <a:buNone/>
              <a:defRPr sz="1200">
                <a:latin typeface="Arial" pitchFamily="34" charset="0"/>
              </a:defRPr>
            </a:lvl1pPr>
          </a:lstStyle>
          <a:p>
            <a:pPr>
              <a:defRPr/>
            </a:pPr>
            <a:endParaRPr lang="en-US" dirty="0"/>
          </a:p>
        </p:txBody>
      </p:sp>
      <p:sp>
        <p:nvSpPr>
          <p:cNvPr id="257029"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algn="r" defTabSz="947738">
              <a:spcBef>
                <a:spcPct val="0"/>
              </a:spcBef>
              <a:buClrTx/>
              <a:buFontTx/>
              <a:buNone/>
              <a:defRPr sz="1200">
                <a:latin typeface="Arial" pitchFamily="34" charset="0"/>
              </a:defRPr>
            </a:lvl1pPr>
          </a:lstStyle>
          <a:p>
            <a:pPr>
              <a:defRPr/>
            </a:pPr>
            <a:fld id="{0BF9F6B7-A477-4D6D-AF16-A21236EEC26A}" type="slidenum">
              <a:rPr lang="en-US"/>
              <a:pPr>
                <a:defRPr/>
              </a:pPr>
              <a:t>‹#›</a:t>
            </a:fld>
            <a:endParaRPr lang="en-US" dirty="0"/>
          </a:p>
        </p:txBody>
      </p:sp>
    </p:spTree>
    <p:extLst>
      <p:ext uri="{BB962C8B-B14F-4D97-AF65-F5344CB8AC3E}">
        <p14:creationId xmlns:p14="http://schemas.microsoft.com/office/powerpoint/2010/main" val="1145101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defTabSz="966788">
              <a:spcBef>
                <a:spcPct val="0"/>
              </a:spcBef>
              <a:buClrTx/>
              <a:buFontTx/>
              <a:buNone/>
              <a:defRPr sz="1200">
                <a:latin typeface="Arial" pitchFamily="34" charset="0"/>
              </a:defRPr>
            </a:lvl1pPr>
          </a:lstStyle>
          <a:p>
            <a:pPr>
              <a:defRPr/>
            </a:pPr>
            <a:endParaRPr lang="en-US" dirty="0"/>
          </a:p>
        </p:txBody>
      </p:sp>
      <p:sp>
        <p:nvSpPr>
          <p:cNvPr id="29699"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lvl1pPr algn="r" defTabSz="966788">
              <a:spcBef>
                <a:spcPct val="0"/>
              </a:spcBef>
              <a:buClrTx/>
              <a:buFontTx/>
              <a:buNone/>
              <a:defRPr sz="1200">
                <a:latin typeface="Arial" pitchFamily="34" charset="0"/>
              </a:defRPr>
            </a:lvl1pPr>
          </a:lstStyle>
          <a:p>
            <a:pPr>
              <a:defRPr/>
            </a:pPr>
            <a:endParaRPr lang="en-US" dirty="0"/>
          </a:p>
        </p:txBody>
      </p:sp>
      <p:sp>
        <p:nvSpPr>
          <p:cNvPr id="6963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6653" tIns="48327" rIns="96653" bIns="4832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defTabSz="966788">
              <a:spcBef>
                <a:spcPct val="0"/>
              </a:spcBef>
              <a:buClrTx/>
              <a:buFontTx/>
              <a:buNone/>
              <a:defRPr sz="1200">
                <a:latin typeface="Arial" pitchFamily="34" charset="0"/>
              </a:defRPr>
            </a:lvl1pPr>
          </a:lstStyle>
          <a:p>
            <a:pPr>
              <a:defRPr/>
            </a:pPr>
            <a:endParaRPr lang="en-US" dirty="0"/>
          </a:p>
        </p:txBody>
      </p:sp>
      <p:sp>
        <p:nvSpPr>
          <p:cNvPr id="29703"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6653" tIns="48327" rIns="96653" bIns="48327" numCol="1" anchor="b" anchorCtr="0" compatLnSpc="1">
            <a:prstTxWarp prst="textNoShape">
              <a:avLst/>
            </a:prstTxWarp>
          </a:bodyPr>
          <a:lstStyle>
            <a:lvl1pPr algn="r" defTabSz="966788">
              <a:spcBef>
                <a:spcPct val="0"/>
              </a:spcBef>
              <a:buClrTx/>
              <a:buFontTx/>
              <a:buNone/>
              <a:defRPr sz="1200">
                <a:latin typeface="Arial" pitchFamily="34" charset="0"/>
              </a:defRPr>
            </a:lvl1pPr>
          </a:lstStyle>
          <a:p>
            <a:pPr>
              <a:defRPr/>
            </a:pPr>
            <a:fld id="{E3A7CFB0-6B8C-4279-B5C2-5486A4BD5D11}" type="slidenum">
              <a:rPr lang="en-US"/>
              <a:pPr>
                <a:defRPr/>
              </a:pPr>
              <a:t>‹#›</a:t>
            </a:fld>
            <a:endParaRPr lang="en-US" dirty="0"/>
          </a:p>
        </p:txBody>
      </p:sp>
    </p:spTree>
    <p:extLst>
      <p:ext uri="{BB962C8B-B14F-4D97-AF65-F5344CB8AC3E}">
        <p14:creationId xmlns:p14="http://schemas.microsoft.com/office/powerpoint/2010/main" val="28584963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48D93C87-B116-49FD-945B-39BFE2E5F90C}" type="slidenum">
              <a:rPr lang="en-US" smtClean="0">
                <a:latin typeface="Arial" charset="0"/>
              </a:rPr>
              <a:pPr/>
              <a:t>10</a:t>
            </a:fld>
            <a:endParaRPr lang="en-US" dirty="0" smtClean="0">
              <a:latin typeface="Arial" charset="0"/>
            </a:endParaRPr>
          </a:p>
        </p:txBody>
      </p:sp>
      <p:sp>
        <p:nvSpPr>
          <p:cNvPr id="76803" name="Rectangle 2"/>
          <p:cNvSpPr>
            <a:spLocks noGrp="1" noRot="1" noChangeAspect="1" noChangeArrowheads="1" noTextEdit="1"/>
          </p:cNvSpPr>
          <p:nvPr>
            <p:ph type="sldImg"/>
          </p:nvPr>
        </p:nvSpPr>
        <p:spPr>
          <a:xfrm>
            <a:off x="1263650" y="722313"/>
            <a:ext cx="4795838" cy="3597275"/>
          </a:xfrm>
          <a:ln/>
        </p:spPr>
      </p:sp>
      <p:sp>
        <p:nvSpPr>
          <p:cNvPr id="76804" name="Rectangle 3"/>
          <p:cNvSpPr>
            <a:spLocks noGrp="1" noChangeArrowheads="1"/>
          </p:cNvSpPr>
          <p:nvPr>
            <p:ph type="body" idx="1"/>
          </p:nvPr>
        </p:nvSpPr>
        <p:spPr>
          <a:xfrm>
            <a:off x="976313" y="4559300"/>
            <a:ext cx="5362575" cy="4319588"/>
          </a:xfrm>
          <a:noFill/>
          <a:ln/>
        </p:spPr>
        <p:txBody>
          <a:bodyPr lIns="96152" tIns="48076" rIns="96152" bIns="48076"/>
          <a:lstStyle/>
          <a:p>
            <a:pPr eaLnBrk="1" hangingPunct="1"/>
            <a:r>
              <a:rPr lang="en-GB" dirty="0" smtClean="0">
                <a:latin typeface="Arial" charset="0"/>
              </a:rPr>
              <a:t>Explain the use of plain and heparinase cup to see heparin effect.   ********</a:t>
            </a:r>
            <a:r>
              <a:rPr lang="en-GB" dirty="0" smtClean="0">
                <a:solidFill>
                  <a:srgbClr val="33CC33"/>
                </a:solidFill>
                <a:latin typeface="Arial" charset="0"/>
              </a:rPr>
              <a:t>Changed color of data to match heparinase tracing.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lang="en-US" dirty="0" smtClean="0">
                <a:latin typeface="Arial" charset="0"/>
              </a:rPr>
              <a:t>Which came first?  How can we know for sure?</a:t>
            </a:r>
          </a:p>
        </p:txBody>
      </p:sp>
      <p:sp>
        <p:nvSpPr>
          <p:cNvPr id="78852" name="Slide Number Placeholder 3"/>
          <p:cNvSpPr>
            <a:spLocks noGrp="1"/>
          </p:cNvSpPr>
          <p:nvPr>
            <p:ph type="sldNum" sz="quarter" idx="5"/>
          </p:nvPr>
        </p:nvSpPr>
        <p:spPr>
          <a:noFill/>
        </p:spPr>
        <p:txBody>
          <a:bodyPr/>
          <a:lstStyle/>
          <a:p>
            <a:fld id="{0F47D6AD-9505-4255-B8E7-8CC5E11A9750}" type="slidenum">
              <a:rPr lang="en-US" smtClean="0">
                <a:latin typeface="Arial" charset="0"/>
              </a:rPr>
              <a:pPr/>
              <a:t>11</a:t>
            </a:fld>
            <a:endParaRPr lang="en-US"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r>
              <a:rPr lang="en-US" dirty="0" smtClean="0">
                <a:latin typeface="Arial" charset="0"/>
              </a:rPr>
              <a:t>This tracing presents information that can be interpreted with the strongest indication towards stage I DIC.  Typically</a:t>
            </a:r>
            <a:r>
              <a:rPr lang="en-US" baseline="0" dirty="0" smtClean="0">
                <a:latin typeface="Arial" charset="0"/>
              </a:rPr>
              <a:t> </a:t>
            </a:r>
            <a:r>
              <a:rPr lang="en-US" dirty="0" smtClean="0">
                <a:latin typeface="Arial" charset="0"/>
              </a:rPr>
              <a:t>nothing else should cause this tracing (other than mechanical issues).</a:t>
            </a:r>
          </a:p>
        </p:txBody>
      </p:sp>
      <p:sp>
        <p:nvSpPr>
          <p:cNvPr id="79876" name="Slide Number Placeholder 3"/>
          <p:cNvSpPr>
            <a:spLocks noGrp="1"/>
          </p:cNvSpPr>
          <p:nvPr>
            <p:ph type="sldNum" sz="quarter" idx="5"/>
          </p:nvPr>
        </p:nvSpPr>
        <p:spPr>
          <a:noFill/>
        </p:spPr>
        <p:txBody>
          <a:bodyPr/>
          <a:lstStyle/>
          <a:p>
            <a:fld id="{17F5B5F1-B4DA-43DF-A638-B634D4F1D6E9}" type="slidenum">
              <a:rPr lang="en-US" smtClean="0">
                <a:latin typeface="Arial" charset="0"/>
              </a:rPr>
              <a:pPr/>
              <a:t>12</a:t>
            </a:fld>
            <a:endParaRPr lang="en-US"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r>
              <a:rPr lang="en-US" dirty="0"/>
              <a:t>This tracing presents information that could be interpreted as indicating hypcoagulablility throughout with no significant lysis.  The information presented could also be interpreted or indicate that it is not Stage II DIC because it could also be things like overanticoagulation  or severe factor deficiency.</a:t>
            </a:r>
            <a:endParaRPr lang="en-US" dirty="0" smtClean="0">
              <a:latin typeface="Arial" charset="0"/>
            </a:endParaRPr>
          </a:p>
        </p:txBody>
      </p:sp>
      <p:sp>
        <p:nvSpPr>
          <p:cNvPr id="80900" name="Slide Number Placeholder 3"/>
          <p:cNvSpPr>
            <a:spLocks noGrp="1"/>
          </p:cNvSpPr>
          <p:nvPr>
            <p:ph type="sldNum" sz="quarter" idx="5"/>
          </p:nvPr>
        </p:nvSpPr>
        <p:spPr>
          <a:noFill/>
        </p:spPr>
        <p:txBody>
          <a:bodyPr/>
          <a:lstStyle/>
          <a:p>
            <a:fld id="{2BA14335-1867-416B-89CB-CF1A06820067}" type="slidenum">
              <a:rPr lang="en-US" smtClean="0">
                <a:latin typeface="Arial" charset="0"/>
              </a:rPr>
              <a:pPr/>
              <a:t>13</a:t>
            </a:fld>
            <a:endParaRPr lang="en-US"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endParaRPr lang="en-US" dirty="0" smtClean="0">
              <a:latin typeface="Arial" charset="0"/>
            </a:endParaRPr>
          </a:p>
        </p:txBody>
      </p:sp>
      <p:sp>
        <p:nvSpPr>
          <p:cNvPr id="81924" name="Slide Number Placeholder 3"/>
          <p:cNvSpPr>
            <a:spLocks noGrp="1"/>
          </p:cNvSpPr>
          <p:nvPr>
            <p:ph type="sldNum" sz="quarter" idx="5"/>
          </p:nvPr>
        </p:nvSpPr>
        <p:spPr>
          <a:noFill/>
        </p:spPr>
        <p:txBody>
          <a:bodyPr/>
          <a:lstStyle/>
          <a:p>
            <a:fld id="{A765DE0D-B089-45B4-B979-1CDB24EB53B3}" type="slidenum">
              <a:rPr lang="en-US" smtClean="0">
                <a:latin typeface="Arial" charset="0"/>
              </a:rPr>
              <a:pPr/>
              <a:t>14</a:t>
            </a:fld>
            <a:endParaRPr lang="en-US"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F404F31-5257-4305-ADD9-F8CD734C5BF5}" type="slidenum">
              <a:rPr lang="en-US" smtClean="0">
                <a:latin typeface="Arial" charset="0"/>
              </a:rPr>
              <a:pPr/>
              <a:t>16</a:t>
            </a:fld>
            <a:endParaRPr lang="en-US" dirty="0" smtClean="0">
              <a:latin typeface="Arial" charset="0"/>
            </a:endParaRPr>
          </a:p>
        </p:txBody>
      </p:sp>
      <p:sp>
        <p:nvSpPr>
          <p:cNvPr id="82947" name="Rectangle 2"/>
          <p:cNvSpPr>
            <a:spLocks noGrp="1" noRot="1" noChangeAspect="1" noChangeArrowheads="1" noTextEdit="1"/>
          </p:cNvSpPr>
          <p:nvPr>
            <p:ph type="sldImg"/>
          </p:nvPr>
        </p:nvSpPr>
        <p:spPr>
          <a:xfrm>
            <a:off x="1258888" y="720725"/>
            <a:ext cx="4800600" cy="3600450"/>
          </a:xfrm>
          <a:ln/>
        </p:spPr>
      </p:sp>
      <p:sp>
        <p:nvSpPr>
          <p:cNvPr id="82948" name="Rectangle 3"/>
          <p:cNvSpPr>
            <a:spLocks noGrp="1" noChangeArrowheads="1"/>
          </p:cNvSpPr>
          <p:nvPr>
            <p:ph type="body" idx="1"/>
          </p:nvPr>
        </p:nvSpPr>
        <p:spPr>
          <a:xfrm>
            <a:off x="974725" y="4560888"/>
            <a:ext cx="5365750" cy="4319587"/>
          </a:xfrm>
          <a:noFill/>
          <a:ln/>
        </p:spPr>
        <p:txBody>
          <a:bodyPr/>
          <a:lstStyle/>
          <a:p>
            <a:pPr eaLnBrk="1" hangingPunct="1"/>
            <a:endParaRPr lang="en-US"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6FB1B7C4-8869-47BF-B751-DB062984A513}" type="slidenum">
              <a:rPr lang="en-US" smtClean="0">
                <a:latin typeface="Arial" charset="0"/>
              </a:rPr>
              <a:pPr/>
              <a:t>17</a:t>
            </a:fld>
            <a:endParaRPr lang="en-US" dirty="0" smtClean="0">
              <a:latin typeface="Arial" charset="0"/>
            </a:endParaRPr>
          </a:p>
        </p:txBody>
      </p:sp>
      <p:sp>
        <p:nvSpPr>
          <p:cNvPr id="83971" name="Rectangle 2"/>
          <p:cNvSpPr>
            <a:spLocks noGrp="1" noRot="1" noChangeAspect="1" noChangeArrowheads="1" noTextEdit="1"/>
          </p:cNvSpPr>
          <p:nvPr>
            <p:ph type="sldImg"/>
          </p:nvPr>
        </p:nvSpPr>
        <p:spPr>
          <a:xfrm>
            <a:off x="1257300" y="720725"/>
            <a:ext cx="4799013" cy="3598863"/>
          </a:xfrm>
          <a:ln/>
        </p:spPr>
      </p:sp>
      <p:sp>
        <p:nvSpPr>
          <p:cNvPr id="83972" name="Rectangle 3"/>
          <p:cNvSpPr>
            <a:spLocks noGrp="1" noChangeArrowheads="1"/>
          </p:cNvSpPr>
          <p:nvPr>
            <p:ph type="body" idx="1"/>
          </p:nvPr>
        </p:nvSpPr>
        <p:spPr>
          <a:noFill/>
          <a:ln/>
        </p:spPr>
        <p:txBody>
          <a:bodyPr/>
          <a:lstStyle/>
          <a:p>
            <a:pPr eaLnBrk="1" hangingPunct="1"/>
            <a:r>
              <a:rPr lang="en-US" dirty="0" smtClean="0">
                <a:latin typeface="Arial Narrow" pitchFamily="34" charset="0"/>
              </a:rPr>
              <a:t>PlateletMapping is a specially-designed assay for the TEG analyzer. It measures the effect of anti-platelet agents on platelet function. </a:t>
            </a:r>
          </a:p>
          <a:p>
            <a:pPr eaLnBrk="1" hangingPunct="1"/>
            <a:endParaRPr lang="en-US" dirty="0" smtClean="0">
              <a:latin typeface="Arial Narrow" pitchFamily="34" charset="0"/>
            </a:endParaRPr>
          </a:p>
          <a:p>
            <a:pPr eaLnBrk="1" hangingPunct="1"/>
            <a:r>
              <a:rPr lang="en-US" dirty="0" smtClean="0">
                <a:latin typeface="Arial Narrow" pitchFamily="34" charset="0"/>
              </a:rPr>
              <a:t>The assay provides two endpoints: </a:t>
            </a:r>
          </a:p>
          <a:p>
            <a:pPr eaLnBrk="1" hangingPunct="1">
              <a:buFontTx/>
              <a:buChar char="•"/>
            </a:pPr>
            <a:r>
              <a:rPr lang="en-US" dirty="0" smtClean="0">
                <a:latin typeface="Arial Narrow" pitchFamily="34" charset="0"/>
              </a:rPr>
              <a:t> The patient’s maximum platelet function as a reference point</a:t>
            </a:r>
          </a:p>
          <a:p>
            <a:pPr eaLnBrk="1" hangingPunct="1">
              <a:buFontTx/>
              <a:buChar char="•"/>
            </a:pPr>
            <a:r>
              <a:rPr lang="en-US" dirty="0" smtClean="0">
                <a:latin typeface="Arial Narrow" pitchFamily="34" charset="0"/>
              </a:rPr>
              <a:t> The percentage of inhibition relative to the patient’s reference point</a:t>
            </a:r>
          </a:p>
          <a:p>
            <a:pPr eaLnBrk="1" hangingPunct="1"/>
            <a:endParaRPr lang="en-US" dirty="0" smtClean="0">
              <a:latin typeface="Arial Narrow" pitchFamily="34" charset="0"/>
            </a:endParaRPr>
          </a:p>
          <a:p>
            <a:pPr eaLnBrk="1" hangingPunct="1"/>
            <a:r>
              <a:rPr lang="en-US" dirty="0" smtClean="0">
                <a:latin typeface="Arial Narrow" pitchFamily="34" charset="0"/>
              </a:rPr>
              <a:t>In addition, the PlateletMapping assay identifies resistance or subtherapeutic response to anti-platelet agents, providing clinicians with the information needed to individualize treatment.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A71A8788-A7B1-426B-9F31-13657F1AA502}" type="slidenum">
              <a:rPr lang="en-US" smtClean="0">
                <a:latin typeface="Arial" charset="0"/>
              </a:rPr>
              <a:pPr/>
              <a:t>18</a:t>
            </a:fld>
            <a:endParaRPr lang="en-US" dirty="0" smtClean="0">
              <a:latin typeface="Arial" charset="0"/>
            </a:endParaRPr>
          </a:p>
        </p:txBody>
      </p:sp>
      <p:sp>
        <p:nvSpPr>
          <p:cNvPr id="84995" name="Rectangle 2"/>
          <p:cNvSpPr>
            <a:spLocks noGrp="1" noRot="1" noChangeAspect="1" noChangeArrowheads="1" noTextEdit="1"/>
          </p:cNvSpPr>
          <p:nvPr>
            <p:ph type="sldImg"/>
          </p:nvPr>
        </p:nvSpPr>
        <p:spPr>
          <a:xfrm>
            <a:off x="1176338" y="239713"/>
            <a:ext cx="4800600" cy="3600450"/>
          </a:xfrm>
          <a:ln/>
        </p:spPr>
      </p:sp>
      <p:sp>
        <p:nvSpPr>
          <p:cNvPr id="84996" name="Rectangle 3"/>
          <p:cNvSpPr>
            <a:spLocks noGrp="1" noChangeArrowheads="1"/>
          </p:cNvSpPr>
          <p:nvPr>
            <p:ph type="body" idx="1"/>
          </p:nvPr>
        </p:nvSpPr>
        <p:spPr>
          <a:xfrm>
            <a:off x="325438" y="4000500"/>
            <a:ext cx="6664325" cy="5360988"/>
          </a:xfrm>
          <a:noFill/>
          <a:ln/>
        </p:spPr>
        <p:txBody>
          <a:bodyPr/>
          <a:lstStyle/>
          <a:p>
            <a:pPr eaLnBrk="1" hangingPunct="1"/>
            <a:r>
              <a:rPr lang="en-US" sz="1500" dirty="0" smtClean="0">
                <a:latin typeface="Arial" charset="0"/>
              </a:rPr>
              <a:t>From the tracing  we measured multiple TEG parameters:  </a:t>
            </a:r>
            <a:br>
              <a:rPr lang="en-US" sz="1500" dirty="0" smtClean="0">
                <a:latin typeface="Arial" charset="0"/>
              </a:rPr>
            </a:br>
            <a:r>
              <a:rPr lang="en-US" sz="1500" dirty="0" smtClean="0">
                <a:latin typeface="Arial" charset="0"/>
              </a:rPr>
              <a:t> </a:t>
            </a:r>
          </a:p>
          <a:p>
            <a:pPr eaLnBrk="1" hangingPunct="1"/>
            <a:r>
              <a:rPr lang="en-US" sz="1500" dirty="0" smtClean="0">
                <a:latin typeface="Arial" charset="0"/>
              </a:rPr>
              <a:t>1. The time from the start of the sample run to the first </a:t>
            </a:r>
            <a:br>
              <a:rPr lang="en-US" sz="1500" dirty="0" smtClean="0">
                <a:latin typeface="Arial" charset="0"/>
              </a:rPr>
            </a:br>
            <a:r>
              <a:rPr lang="en-US" sz="1500" dirty="0" smtClean="0">
                <a:latin typeface="Arial" charset="0"/>
              </a:rPr>
              <a:t>   significant level of fibrin generation is  the R </a:t>
            </a:r>
            <a:br>
              <a:rPr lang="en-US" sz="1500" dirty="0" smtClean="0">
                <a:latin typeface="Arial" charset="0"/>
              </a:rPr>
            </a:br>
            <a:r>
              <a:rPr lang="en-US" sz="1500" dirty="0" smtClean="0">
                <a:latin typeface="Arial" charset="0"/>
              </a:rPr>
              <a:t>   time.  </a:t>
            </a:r>
            <a:br>
              <a:rPr lang="en-US" sz="1500" dirty="0" smtClean="0">
                <a:latin typeface="Arial" charset="0"/>
              </a:rPr>
            </a:br>
            <a:r>
              <a:rPr lang="en-US" sz="1500" dirty="0" smtClean="0">
                <a:latin typeface="Arial" charset="0"/>
              </a:rPr>
              <a:t/>
            </a:r>
            <a:br>
              <a:rPr lang="en-US" sz="1500" dirty="0" smtClean="0">
                <a:latin typeface="Arial" charset="0"/>
              </a:rPr>
            </a:br>
            <a:r>
              <a:rPr lang="en-US" sz="1500" dirty="0" smtClean="0">
                <a:latin typeface="Arial" charset="0"/>
              </a:rPr>
              <a:t>2. MA thrombin is a measure of the effect of thrombin- </a:t>
            </a:r>
            <a:br>
              <a:rPr lang="en-US" sz="1500" dirty="0" smtClean="0">
                <a:latin typeface="Arial" charset="0"/>
              </a:rPr>
            </a:br>
            <a:r>
              <a:rPr lang="en-US" sz="1500" dirty="0" smtClean="0">
                <a:latin typeface="Arial" charset="0"/>
              </a:rPr>
              <a:t>   activated platelet aggregation and fibrin mesh formation on </a:t>
            </a:r>
            <a:br>
              <a:rPr lang="en-US" sz="1500" dirty="0" smtClean="0">
                <a:latin typeface="Arial" charset="0"/>
              </a:rPr>
            </a:br>
            <a:r>
              <a:rPr lang="en-US" sz="1500" dirty="0" smtClean="0">
                <a:latin typeface="Arial" charset="0"/>
              </a:rPr>
              <a:t>   total clot  strength. </a:t>
            </a:r>
          </a:p>
          <a:p>
            <a:pPr eaLnBrk="1" hangingPunct="1"/>
            <a:r>
              <a:rPr lang="en-US" sz="1500" dirty="0" smtClean="0">
                <a:latin typeface="Arial" charset="0"/>
              </a:rPr>
              <a:t> 3.  Fibrin formation alone  is stimulated by reptilase in the presence </a:t>
            </a:r>
            <a:br>
              <a:rPr lang="en-US" sz="1500" dirty="0" smtClean="0">
                <a:latin typeface="Arial" charset="0"/>
              </a:rPr>
            </a:br>
            <a:r>
              <a:rPr lang="en-US" sz="1500" dirty="0" smtClean="0">
                <a:latin typeface="Arial" charset="0"/>
              </a:rPr>
              <a:t>    of heparin.</a:t>
            </a:r>
          </a:p>
          <a:p>
            <a:pPr eaLnBrk="1" hangingPunct="1"/>
            <a:r>
              <a:rPr lang="en-US" sz="1500" dirty="0" smtClean="0">
                <a:latin typeface="Arial" charset="0"/>
              </a:rPr>
              <a:t> 4. To isolate the platelet contribution to clot  strength agonists, </a:t>
            </a:r>
            <a:br>
              <a:rPr lang="en-US" sz="1500" dirty="0" smtClean="0">
                <a:latin typeface="Arial" charset="0"/>
              </a:rPr>
            </a:br>
            <a:r>
              <a:rPr lang="en-US" sz="1500" dirty="0" smtClean="0">
                <a:latin typeface="Arial" charset="0"/>
              </a:rPr>
              <a:t>     either A.A. or ADP are  added in the presence of heparin and </a:t>
            </a:r>
            <a:br>
              <a:rPr lang="en-US" sz="1500" dirty="0" smtClean="0">
                <a:latin typeface="Arial" charset="0"/>
              </a:rPr>
            </a:br>
            <a:r>
              <a:rPr lang="en-US" sz="1500" dirty="0" smtClean="0">
                <a:latin typeface="Arial" charset="0"/>
              </a:rPr>
              <a:t>     reptilase </a:t>
            </a:r>
          </a:p>
          <a:p>
            <a:pPr eaLnBrk="1" hangingPunct="1"/>
            <a:r>
              <a:rPr lang="en-US" sz="1500" dirty="0" smtClean="0">
                <a:latin typeface="Arial" charset="0"/>
              </a:rPr>
              <a:t>5.  The responsiveness to a specific drug is calculated by the above </a:t>
            </a:r>
            <a:br>
              <a:rPr lang="en-US" sz="1500" dirty="0" smtClean="0">
                <a:latin typeface="Arial" charset="0"/>
              </a:rPr>
            </a:br>
            <a:r>
              <a:rPr lang="en-US" sz="1500" dirty="0" smtClean="0">
                <a:latin typeface="Arial" charset="0"/>
              </a:rPr>
              <a:t>      formula. ( pause and point to formula) where Ma thrombin </a:t>
            </a:r>
            <a:br>
              <a:rPr lang="en-US" sz="1500" dirty="0" smtClean="0">
                <a:latin typeface="Arial" charset="0"/>
              </a:rPr>
            </a:br>
            <a:r>
              <a:rPr lang="en-US" sz="1500" dirty="0" smtClean="0">
                <a:latin typeface="Arial" charset="0"/>
              </a:rPr>
              <a:t>      provides maximum clot strength and MA ADP and MA fibrin </a:t>
            </a:r>
            <a:br>
              <a:rPr lang="en-US" sz="1500" dirty="0" smtClean="0">
                <a:latin typeface="Arial" charset="0"/>
              </a:rPr>
            </a:br>
            <a:r>
              <a:rPr lang="en-US" sz="1500" dirty="0" smtClean="0">
                <a:latin typeface="Arial" charset="0"/>
              </a:rPr>
              <a:t>       represent the relative contributions of platelet aggregation and f      irbrin formation respectively.</a:t>
            </a:r>
          </a:p>
          <a:p>
            <a:pPr eaLnBrk="1" hangingPunct="1"/>
            <a:r>
              <a:rPr lang="en-US" sz="1500" dirty="0" smtClean="0">
                <a:latin typeface="Arial" charset="0"/>
              </a:rPr>
              <a:t>6. Clopidogrel non-responsiveness is defined when the MA ADP exceeds </a:t>
            </a:r>
            <a:br>
              <a:rPr lang="en-US" sz="1500" dirty="0" smtClean="0">
                <a:latin typeface="Arial" charset="0"/>
              </a:rPr>
            </a:br>
            <a:r>
              <a:rPr lang="en-US" sz="1500" dirty="0" smtClean="0">
                <a:latin typeface="Arial" charset="0"/>
              </a:rPr>
              <a:t>    50% maximum platelet aggregation. </a:t>
            </a:r>
          </a:p>
          <a:p>
            <a:pPr eaLnBrk="1" hangingPunct="1"/>
            <a:endParaRPr lang="en-US" sz="1500"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pPr eaLnBrk="1" hangingPunct="1"/>
            <a:endParaRPr lang="en-US" dirty="0" smtClean="0">
              <a:latin typeface="Arial" charset="0"/>
            </a:endParaRPr>
          </a:p>
        </p:txBody>
      </p:sp>
      <p:sp>
        <p:nvSpPr>
          <p:cNvPr id="96260" name="Slide Number Placeholder 3"/>
          <p:cNvSpPr>
            <a:spLocks noGrp="1"/>
          </p:cNvSpPr>
          <p:nvPr>
            <p:ph type="sldNum" sz="quarter" idx="5"/>
          </p:nvPr>
        </p:nvSpPr>
        <p:spPr>
          <a:noFill/>
        </p:spPr>
        <p:txBody>
          <a:bodyPr/>
          <a:lstStyle/>
          <a:p>
            <a:fld id="{79D5A5BD-A7CE-4995-ABD3-DE22216C1134}" type="slidenum">
              <a:rPr lang="en-US" smtClean="0">
                <a:latin typeface="Arial" charset="0"/>
              </a:rPr>
              <a:pPr/>
              <a:t>31</a:t>
            </a:fld>
            <a:endParaRPr 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black">
      <p:bgPr>
        <a:solidFill>
          <a:schemeClr val="tx1"/>
        </a:solidFill>
        <a:effectLst/>
      </p:bgPr>
    </p:bg>
    <p:spTree>
      <p:nvGrpSpPr>
        <p:cNvPr id="1" name=""/>
        <p:cNvGrpSpPr/>
        <p:nvPr/>
      </p:nvGrpSpPr>
      <p:grpSpPr>
        <a:xfrm>
          <a:off x="0" y="0"/>
          <a:ext cx="0" cy="0"/>
          <a:chOff x="0" y="0"/>
          <a:chExt cx="0" cy="0"/>
        </a:xfrm>
      </p:grpSpPr>
      <p:sp>
        <p:nvSpPr>
          <p:cNvPr id="4" name="Rectangle 11"/>
          <p:cNvSpPr>
            <a:spLocks noChangeArrowheads="1"/>
          </p:cNvSpPr>
          <p:nvPr userDrawn="1"/>
        </p:nvSpPr>
        <p:spPr bwMode="white">
          <a:xfrm>
            <a:off x="0" y="0"/>
            <a:ext cx="9144000" cy="6858000"/>
          </a:xfrm>
          <a:prstGeom prst="rect">
            <a:avLst/>
          </a:prstGeom>
          <a:solidFill>
            <a:schemeClr val="bg1"/>
          </a:solidFill>
          <a:ln w="9525">
            <a:noFill/>
            <a:miter lim="800000"/>
            <a:headEnd/>
            <a:tailEnd/>
          </a:ln>
          <a:effectLst/>
        </p:spPr>
        <p:txBody>
          <a:bodyPr wrap="none" anchor="ctr"/>
          <a:lstStyle/>
          <a:p>
            <a:pPr>
              <a:defRPr/>
            </a:pPr>
            <a:endParaRPr lang="en-US" dirty="0">
              <a:latin typeface="Arial" pitchFamily="34" charset="0"/>
            </a:endParaRPr>
          </a:p>
        </p:txBody>
      </p:sp>
      <p:pic>
        <p:nvPicPr>
          <p:cNvPr id="5" name="Picture 12" descr="Haemonetics-Logo_colorbar-stacked_RGB(AB)"/>
          <p:cNvPicPr>
            <a:picLocks noChangeAspect="1" noChangeArrowheads="1"/>
          </p:cNvPicPr>
          <p:nvPr userDrawn="1"/>
        </p:nvPicPr>
        <p:blipFill>
          <a:blip r:embed="rId2" cstate="print"/>
          <a:srcRect/>
          <a:stretch>
            <a:fillRect/>
          </a:stretch>
        </p:blipFill>
        <p:spPr bwMode="auto">
          <a:xfrm>
            <a:off x="6134100" y="5878513"/>
            <a:ext cx="2743200" cy="865187"/>
          </a:xfrm>
          <a:prstGeom prst="rect">
            <a:avLst/>
          </a:prstGeom>
          <a:noFill/>
          <a:ln w="9525">
            <a:noFill/>
            <a:miter lim="800000"/>
            <a:headEnd/>
            <a:tailEnd/>
          </a:ln>
        </p:spPr>
      </p:pic>
      <p:sp>
        <p:nvSpPr>
          <p:cNvPr id="6" name="Rectangle 5"/>
          <p:cNvSpPr/>
          <p:nvPr userDrawn="1"/>
        </p:nvSpPr>
        <p:spPr bwMode="hidden">
          <a:xfrm>
            <a:off x="457200" y="0"/>
            <a:ext cx="8686800" cy="3429000"/>
          </a:xfrm>
          <a:prstGeom prst="rect">
            <a:avLst/>
          </a:prstGeom>
          <a:solidFill>
            <a:srgbClr val="C60C3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buClrTx/>
              <a:buFontTx/>
              <a:buNone/>
              <a:defRPr/>
            </a:pPr>
            <a:endParaRPr lang="en-US" sz="1800" dirty="0"/>
          </a:p>
        </p:txBody>
      </p:sp>
      <p:sp>
        <p:nvSpPr>
          <p:cNvPr id="7" name="Rectangle 6"/>
          <p:cNvSpPr/>
          <p:nvPr userDrawn="1"/>
        </p:nvSpPr>
        <p:spPr bwMode="ltGray">
          <a:xfrm>
            <a:off x="0" y="0"/>
            <a:ext cx="457200" cy="3429000"/>
          </a:xfrm>
          <a:prstGeom prst="rect">
            <a:avLst/>
          </a:prstGeom>
          <a:solidFill>
            <a:srgbClr val="6C6F7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buClrTx/>
              <a:buFontTx/>
              <a:buNone/>
              <a:defRPr/>
            </a:pPr>
            <a:endParaRPr lang="en-US" sz="1800" dirty="0"/>
          </a:p>
        </p:txBody>
      </p:sp>
      <p:sp>
        <p:nvSpPr>
          <p:cNvPr id="8" name="Rectangle 7"/>
          <p:cNvSpPr/>
          <p:nvPr userDrawn="1"/>
        </p:nvSpPr>
        <p:spPr bwMode="ltGray">
          <a:xfrm>
            <a:off x="0" y="3429000"/>
            <a:ext cx="457200" cy="1938338"/>
          </a:xfrm>
          <a:prstGeom prst="rect">
            <a:avLst/>
          </a:prstGeom>
          <a:solidFill>
            <a:srgbClr val="B2B4B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buClrTx/>
              <a:buFontTx/>
              <a:buNone/>
              <a:defRPr/>
            </a:pPr>
            <a:endParaRPr lang="en-US" sz="1800" dirty="0">
              <a:solidFill>
                <a:schemeClr val="tx2"/>
              </a:solidFill>
            </a:endParaRPr>
          </a:p>
        </p:txBody>
      </p:sp>
      <p:sp>
        <p:nvSpPr>
          <p:cNvPr id="12305" name="Rectangle 17"/>
          <p:cNvSpPr>
            <a:spLocks noGrp="1" noChangeArrowheads="1"/>
          </p:cNvSpPr>
          <p:nvPr>
            <p:ph type="subTitle" idx="1"/>
          </p:nvPr>
        </p:nvSpPr>
        <p:spPr bwMode="black">
          <a:xfrm>
            <a:off x="762000" y="3810000"/>
            <a:ext cx="6172200" cy="457200"/>
          </a:xfrm>
        </p:spPr>
        <p:txBody>
          <a:bodyPr/>
          <a:lstStyle>
            <a:lvl1pPr marL="0" indent="0">
              <a:defRPr/>
            </a:lvl1pPr>
          </a:lstStyle>
          <a:p>
            <a:r>
              <a:rPr lang="en-US"/>
              <a:t>Click to add Presenters Name</a:t>
            </a:r>
          </a:p>
        </p:txBody>
      </p:sp>
      <p:sp>
        <p:nvSpPr>
          <p:cNvPr id="12310" name="Rectangle 22"/>
          <p:cNvSpPr>
            <a:spLocks noGrp="1" noChangeArrowheads="1"/>
          </p:cNvSpPr>
          <p:nvPr>
            <p:ph type="ctrTitle" sz="quarter"/>
          </p:nvPr>
        </p:nvSpPr>
        <p:spPr>
          <a:xfrm>
            <a:off x="723900" y="203200"/>
            <a:ext cx="7772400" cy="3111500"/>
          </a:xfrm>
        </p:spPr>
        <p:txBody>
          <a:bodyPr/>
          <a:lstStyle>
            <a:lvl1pPr>
              <a:defRPr/>
            </a:lvl1pPr>
          </a:lstStyle>
          <a:p>
            <a:r>
              <a:rPr lang="en-US"/>
              <a:t>Titelmasterformat durch Klicken bearbeiten</a:t>
            </a:r>
          </a:p>
        </p:txBody>
      </p:sp>
      <p:sp>
        <p:nvSpPr>
          <p:cNvPr id="9" name="Footer Placeholder 10"/>
          <p:cNvSpPr>
            <a:spLocks noGrp="1"/>
          </p:cNvSpPr>
          <p:nvPr>
            <p:ph type="ftr" sz="quarter" idx="10"/>
          </p:nvPr>
        </p:nvSpPr>
        <p:spPr/>
        <p:txBody>
          <a:bodyPr/>
          <a:lstStyle>
            <a:lvl1pPr>
              <a:defRPr/>
            </a:lvl1pPr>
          </a:lstStyle>
          <a:p>
            <a:pPr>
              <a:defRPr/>
            </a:pPr>
            <a:r>
              <a:rPr lang="en-US" dirty="0"/>
              <a:t>© 2011 Haemonetics Corp.  COMPANY CONFIDENTIAL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0"/>
          <p:cNvSpPr>
            <a:spLocks noGrp="1"/>
          </p:cNvSpPr>
          <p:nvPr>
            <p:ph type="ftr" sz="quarter" idx="10"/>
          </p:nvPr>
        </p:nvSpPr>
        <p:spPr/>
        <p:txBody>
          <a:bodyPr/>
          <a:lstStyle>
            <a:lvl1pPr>
              <a:defRPr/>
            </a:lvl1pPr>
          </a:lstStyle>
          <a:p>
            <a:pPr>
              <a:defRPr/>
            </a:pPr>
            <a:r>
              <a:rPr lang="en-US" dirty="0"/>
              <a:t>© 2011 Haemonetics Corp.  COMPANY CONFIDENTIAL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24675" y="381000"/>
            <a:ext cx="2066925" cy="3962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23900" y="381000"/>
            <a:ext cx="6048375" cy="3962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0"/>
          <p:cNvSpPr>
            <a:spLocks noGrp="1"/>
          </p:cNvSpPr>
          <p:nvPr>
            <p:ph type="ftr" sz="quarter" idx="10"/>
          </p:nvPr>
        </p:nvSpPr>
        <p:spPr/>
        <p:txBody>
          <a:bodyPr/>
          <a:lstStyle>
            <a:lvl1pPr>
              <a:defRPr/>
            </a:lvl1pPr>
          </a:lstStyle>
          <a:p>
            <a:pPr>
              <a:defRPr/>
            </a:pPr>
            <a:r>
              <a:rPr lang="en-US" dirty="0"/>
              <a:t>© 2011 Haemonetics Corp.  COMPANY CONFIDENTIAL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solidFill>
          <a:schemeClr val="tx1"/>
        </a:solidFill>
        <a:effectLst/>
      </p:bgPr>
    </p:bg>
    <p:spTree>
      <p:nvGrpSpPr>
        <p:cNvPr id="1" name=""/>
        <p:cNvGrpSpPr/>
        <p:nvPr/>
      </p:nvGrpSpPr>
      <p:grpSpPr>
        <a:xfrm>
          <a:off x="0" y="0"/>
          <a:ext cx="0" cy="0"/>
          <a:chOff x="0" y="0"/>
          <a:chExt cx="0" cy="0"/>
        </a:xfrm>
      </p:grpSpPr>
      <p:sp>
        <p:nvSpPr>
          <p:cNvPr id="4" name="Rectangle 11"/>
          <p:cNvSpPr>
            <a:spLocks noChangeArrowheads="1"/>
          </p:cNvSpPr>
          <p:nvPr userDrawn="1"/>
        </p:nvSpPr>
        <p:spPr bwMode="white">
          <a:xfrm>
            <a:off x="0" y="0"/>
            <a:ext cx="9144000" cy="6858000"/>
          </a:xfrm>
          <a:prstGeom prst="rect">
            <a:avLst/>
          </a:prstGeom>
          <a:solidFill>
            <a:schemeClr val="bg1"/>
          </a:solidFill>
          <a:ln w="9525">
            <a:noFill/>
            <a:miter lim="800000"/>
            <a:headEnd/>
            <a:tailEnd/>
          </a:ln>
          <a:effectLst/>
        </p:spPr>
        <p:txBody>
          <a:bodyPr wrap="none" anchor="ctr"/>
          <a:lstStyle/>
          <a:p>
            <a:pPr>
              <a:defRPr/>
            </a:pPr>
            <a:endParaRPr lang="en-US" dirty="0">
              <a:latin typeface="Arial" pitchFamily="34" charset="0"/>
            </a:endParaRPr>
          </a:p>
        </p:txBody>
      </p:sp>
      <p:pic>
        <p:nvPicPr>
          <p:cNvPr id="5" name="Picture 12" descr="Haemonetics-Logo_colorbar-stacked_RGB(AB)"/>
          <p:cNvPicPr>
            <a:picLocks noChangeAspect="1" noChangeArrowheads="1"/>
          </p:cNvPicPr>
          <p:nvPr userDrawn="1"/>
        </p:nvPicPr>
        <p:blipFill>
          <a:blip r:embed="rId3" cstate="print"/>
          <a:srcRect/>
          <a:stretch>
            <a:fillRect/>
          </a:stretch>
        </p:blipFill>
        <p:spPr bwMode="auto">
          <a:xfrm>
            <a:off x="6134100" y="5878513"/>
            <a:ext cx="2743200" cy="865187"/>
          </a:xfrm>
          <a:prstGeom prst="rect">
            <a:avLst/>
          </a:prstGeom>
          <a:noFill/>
          <a:ln w="9525">
            <a:noFill/>
            <a:miter lim="800000"/>
            <a:headEnd/>
            <a:tailEnd/>
          </a:ln>
        </p:spPr>
      </p:pic>
      <p:sp>
        <p:nvSpPr>
          <p:cNvPr id="6" name="Rectangle 5"/>
          <p:cNvSpPr/>
          <p:nvPr userDrawn="1"/>
        </p:nvSpPr>
        <p:spPr bwMode="hidden">
          <a:xfrm>
            <a:off x="457200" y="0"/>
            <a:ext cx="8686800" cy="3429000"/>
          </a:xfrm>
          <a:prstGeom prst="rect">
            <a:avLst/>
          </a:prstGeom>
          <a:solidFill>
            <a:srgbClr val="C60C3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buClrTx/>
              <a:buFontTx/>
              <a:buNone/>
              <a:defRPr/>
            </a:pPr>
            <a:endParaRPr lang="en-US" sz="1800" dirty="0"/>
          </a:p>
        </p:txBody>
      </p:sp>
      <p:sp>
        <p:nvSpPr>
          <p:cNvPr id="7" name="Rectangle 6"/>
          <p:cNvSpPr/>
          <p:nvPr userDrawn="1"/>
        </p:nvSpPr>
        <p:spPr bwMode="ltGray">
          <a:xfrm>
            <a:off x="0" y="0"/>
            <a:ext cx="457200" cy="3429000"/>
          </a:xfrm>
          <a:prstGeom prst="rect">
            <a:avLst/>
          </a:prstGeom>
          <a:solidFill>
            <a:srgbClr val="6C6F7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buClrTx/>
              <a:buFontTx/>
              <a:buNone/>
              <a:defRPr/>
            </a:pPr>
            <a:endParaRPr lang="en-US" sz="1800" dirty="0"/>
          </a:p>
        </p:txBody>
      </p:sp>
      <p:sp>
        <p:nvSpPr>
          <p:cNvPr id="8" name="Rectangle 7"/>
          <p:cNvSpPr/>
          <p:nvPr userDrawn="1"/>
        </p:nvSpPr>
        <p:spPr bwMode="ltGray">
          <a:xfrm>
            <a:off x="0" y="3429000"/>
            <a:ext cx="457200" cy="1938338"/>
          </a:xfrm>
          <a:prstGeom prst="rect">
            <a:avLst/>
          </a:prstGeom>
          <a:solidFill>
            <a:srgbClr val="B2B4B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buClrTx/>
              <a:buFontTx/>
              <a:buNone/>
              <a:defRPr/>
            </a:pPr>
            <a:endParaRPr lang="en-US" sz="1800" dirty="0">
              <a:solidFill>
                <a:schemeClr val="tx2"/>
              </a:solidFill>
            </a:endParaRPr>
          </a:p>
        </p:txBody>
      </p:sp>
      <p:sp>
        <p:nvSpPr>
          <p:cNvPr id="8221" name="Rectangle 29"/>
          <p:cNvSpPr>
            <a:spLocks noGrp="1" noChangeArrowheads="1"/>
          </p:cNvSpPr>
          <p:nvPr>
            <p:ph type="subTitle" idx="1"/>
          </p:nvPr>
        </p:nvSpPr>
        <p:spPr bwMode="black">
          <a:xfrm>
            <a:off x="762000" y="3810000"/>
            <a:ext cx="6172200" cy="457200"/>
          </a:xfrm>
        </p:spPr>
        <p:txBody>
          <a:bodyPr lIns="91440"/>
          <a:lstStyle>
            <a:lvl1pPr marL="0" indent="0">
              <a:defRPr/>
            </a:lvl1pPr>
          </a:lstStyle>
          <a:p>
            <a:r>
              <a:rPr lang="en-US"/>
              <a:t>Click to add Presenters Name</a:t>
            </a:r>
          </a:p>
        </p:txBody>
      </p:sp>
      <p:sp>
        <p:nvSpPr>
          <p:cNvPr id="8223" name="Rectangle 31"/>
          <p:cNvSpPr>
            <a:spLocks noGrp="1" noChangeArrowheads="1"/>
          </p:cNvSpPr>
          <p:nvPr>
            <p:ph type="ctrTitle" sz="quarter"/>
          </p:nvPr>
        </p:nvSpPr>
        <p:spPr>
          <a:xfrm>
            <a:off x="723900" y="203200"/>
            <a:ext cx="8191500" cy="3111500"/>
          </a:xfrm>
        </p:spPr>
        <p:txBody>
          <a:bodyPr/>
          <a:lstStyle>
            <a:lvl1pPr>
              <a:defRPr sz="5400"/>
            </a:lvl1pPr>
          </a:lstStyle>
          <a:p>
            <a:r>
              <a:rPr lang="en-US"/>
              <a:t>Titelmasterformat durch Klicken bearbeiten</a:t>
            </a:r>
          </a:p>
        </p:txBody>
      </p:sp>
      <p:sp>
        <p:nvSpPr>
          <p:cNvPr id="9" name="Footer Placeholder 10"/>
          <p:cNvSpPr>
            <a:spLocks noGrp="1"/>
          </p:cNvSpPr>
          <p:nvPr>
            <p:ph type="ftr" sz="quarter" idx="10"/>
          </p:nvPr>
        </p:nvSpPr>
        <p:spPr/>
        <p:txBody>
          <a:bodyPr/>
          <a:lstStyle>
            <a:lvl1pPr>
              <a:defRPr/>
            </a:lvl1pPr>
          </a:lstStyle>
          <a:p>
            <a:pPr>
              <a:defRPr/>
            </a:pPr>
            <a:r>
              <a:rPr lang="en-US" dirty="0"/>
              <a:t>© 2011 Haemonetics Corp.  COMPANY CONFIDENTIAL</a:t>
            </a:r>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0"/>
          <p:cNvSpPr>
            <a:spLocks noGrp="1"/>
          </p:cNvSpPr>
          <p:nvPr>
            <p:ph type="ftr" sz="quarter" idx="10"/>
          </p:nvPr>
        </p:nvSpPr>
        <p:spPr/>
        <p:txBody>
          <a:bodyPr/>
          <a:lstStyle>
            <a:lvl1pPr>
              <a:defRPr/>
            </a:lvl1pPr>
          </a:lstStyle>
          <a:p>
            <a:pPr>
              <a:defRPr/>
            </a:pPr>
            <a:r>
              <a:rPr lang="en-US" dirty="0"/>
              <a:t>© 2011 Haemonetics Corp.  COMPANY CONFIDENTIAL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dirty="0"/>
              <a:t>© 2011 Haemonetics Corp.  COMPANY CONFIDENTIAL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41375" y="3810000"/>
            <a:ext cx="3911600" cy="76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05375" y="3810000"/>
            <a:ext cx="3911600" cy="76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10"/>
          <p:cNvSpPr>
            <a:spLocks noGrp="1"/>
          </p:cNvSpPr>
          <p:nvPr>
            <p:ph type="ftr" sz="quarter" idx="10"/>
          </p:nvPr>
        </p:nvSpPr>
        <p:spPr/>
        <p:txBody>
          <a:bodyPr/>
          <a:lstStyle>
            <a:lvl1pPr>
              <a:defRPr/>
            </a:lvl1pPr>
          </a:lstStyle>
          <a:p>
            <a:pPr>
              <a:defRPr/>
            </a:pPr>
            <a:r>
              <a:rPr lang="en-US" dirty="0"/>
              <a:t>© 2011 Haemonetics Corp.  COMPANY CONFIDENTIAL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10"/>
          <p:cNvSpPr>
            <a:spLocks noGrp="1"/>
          </p:cNvSpPr>
          <p:nvPr>
            <p:ph type="ftr" sz="quarter" idx="10"/>
          </p:nvPr>
        </p:nvSpPr>
        <p:spPr/>
        <p:txBody>
          <a:bodyPr/>
          <a:lstStyle>
            <a:lvl1pPr>
              <a:defRPr/>
            </a:lvl1pPr>
          </a:lstStyle>
          <a:p>
            <a:pPr>
              <a:defRPr/>
            </a:pPr>
            <a:r>
              <a:rPr lang="en-US" dirty="0"/>
              <a:t>© 2011 Haemonetics Corp.  COMPANY CONFIDENTIAL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dirty="0"/>
              <a:t>© 2011 Haemonetics Corp.  COMPANY CONFIDENTIAL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dirty="0"/>
              <a:t>© 2011 Haemonetics Corp.  COMPANY CONFIDENTIAL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dirty="0"/>
              <a:t>© 2011 Haemonetics Corp.  COMPANY CONFIDENTIAL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0"/>
          <p:cNvSpPr>
            <a:spLocks noGrp="1"/>
          </p:cNvSpPr>
          <p:nvPr>
            <p:ph type="ftr" sz="quarter" idx="10"/>
          </p:nvPr>
        </p:nvSpPr>
        <p:spPr/>
        <p:txBody>
          <a:bodyPr/>
          <a:lstStyle>
            <a:lvl1pPr>
              <a:defRPr/>
            </a:lvl1pPr>
          </a:lstStyle>
          <a:p>
            <a:pPr>
              <a:defRPr/>
            </a:pPr>
            <a:r>
              <a:rPr lang="en-US" dirty="0"/>
              <a:t>© 2011 Haemonetics Corp.  COMPANY CONFIDENTIAL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dirty="0"/>
              <a:t>© 2011 Haemonetics Corp.  COMPANY CONFIDENTIAL</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0"/>
          <p:cNvSpPr>
            <a:spLocks noGrp="1"/>
          </p:cNvSpPr>
          <p:nvPr>
            <p:ph type="ftr" sz="quarter" idx="10"/>
          </p:nvPr>
        </p:nvSpPr>
        <p:spPr/>
        <p:txBody>
          <a:bodyPr/>
          <a:lstStyle>
            <a:lvl1pPr>
              <a:defRPr/>
            </a:lvl1pPr>
          </a:lstStyle>
          <a:p>
            <a:pPr>
              <a:defRPr/>
            </a:pPr>
            <a:r>
              <a:rPr lang="en-US" dirty="0"/>
              <a:t>© 2011 Haemonetics Corp.  COMPANY CONFIDENTIAL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9263" y="1371600"/>
            <a:ext cx="2017712" cy="3200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41363" y="1371600"/>
            <a:ext cx="5905500" cy="3200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0"/>
          <p:cNvSpPr>
            <a:spLocks noGrp="1"/>
          </p:cNvSpPr>
          <p:nvPr>
            <p:ph type="ftr" sz="quarter" idx="10"/>
          </p:nvPr>
        </p:nvSpPr>
        <p:spPr/>
        <p:txBody>
          <a:bodyPr/>
          <a:lstStyle>
            <a:lvl1pPr>
              <a:defRPr/>
            </a:lvl1pPr>
          </a:lstStyle>
          <a:p>
            <a:pPr>
              <a:defRPr/>
            </a:pPr>
            <a:r>
              <a:rPr lang="en-US" dirty="0"/>
              <a:t>© 2011 Haemonetics Corp.  COMPANY CONFIDENTIAL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4" name="Rectangle 12"/>
          <p:cNvSpPr>
            <a:spLocks noChangeArrowheads="1"/>
          </p:cNvSpPr>
          <p:nvPr userDrawn="1"/>
        </p:nvSpPr>
        <p:spPr bwMode="white">
          <a:xfrm>
            <a:off x="0" y="0"/>
            <a:ext cx="9144000" cy="6858000"/>
          </a:xfrm>
          <a:prstGeom prst="rect">
            <a:avLst/>
          </a:prstGeom>
          <a:solidFill>
            <a:schemeClr val="bg1"/>
          </a:solidFill>
          <a:ln w="9525">
            <a:noFill/>
            <a:miter lim="800000"/>
            <a:headEnd/>
            <a:tailEnd/>
          </a:ln>
          <a:effectLst/>
        </p:spPr>
        <p:txBody>
          <a:bodyPr wrap="none" anchor="ctr"/>
          <a:lstStyle/>
          <a:p>
            <a:pPr>
              <a:defRPr/>
            </a:pPr>
            <a:endParaRPr lang="en-US" dirty="0">
              <a:latin typeface="Arial" pitchFamily="34" charset="0"/>
            </a:endParaRPr>
          </a:p>
        </p:txBody>
      </p:sp>
      <p:pic>
        <p:nvPicPr>
          <p:cNvPr id="5" name="Picture 11" descr="Haemonetics-Logo_colorbar-stacked_RGB(AB)"/>
          <p:cNvPicPr>
            <a:picLocks noChangeAspect="1" noChangeArrowheads="1"/>
          </p:cNvPicPr>
          <p:nvPr userDrawn="1"/>
        </p:nvPicPr>
        <p:blipFill>
          <a:blip r:embed="rId2" cstate="print"/>
          <a:srcRect/>
          <a:stretch>
            <a:fillRect/>
          </a:stretch>
        </p:blipFill>
        <p:spPr bwMode="auto">
          <a:xfrm>
            <a:off x="6134100" y="5878513"/>
            <a:ext cx="2743200" cy="865187"/>
          </a:xfrm>
          <a:prstGeom prst="rect">
            <a:avLst/>
          </a:prstGeom>
          <a:noFill/>
          <a:ln w="9525">
            <a:noFill/>
            <a:miter lim="800000"/>
            <a:headEnd/>
            <a:tailEnd/>
          </a:ln>
        </p:spPr>
      </p:pic>
      <p:sp>
        <p:nvSpPr>
          <p:cNvPr id="6" name="Rectangle 5"/>
          <p:cNvSpPr/>
          <p:nvPr userDrawn="1"/>
        </p:nvSpPr>
        <p:spPr bwMode="hidden">
          <a:xfrm>
            <a:off x="457200" y="0"/>
            <a:ext cx="8686800" cy="3429000"/>
          </a:xfrm>
          <a:prstGeom prst="rect">
            <a:avLst/>
          </a:prstGeom>
          <a:solidFill>
            <a:srgbClr val="C60C3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buClrTx/>
              <a:buFontTx/>
              <a:buNone/>
              <a:defRPr/>
            </a:pPr>
            <a:endParaRPr lang="en-US" sz="1800" dirty="0"/>
          </a:p>
        </p:txBody>
      </p:sp>
      <p:sp>
        <p:nvSpPr>
          <p:cNvPr id="7" name="Rectangle 6"/>
          <p:cNvSpPr/>
          <p:nvPr userDrawn="1"/>
        </p:nvSpPr>
        <p:spPr bwMode="ltGray">
          <a:xfrm>
            <a:off x="0" y="0"/>
            <a:ext cx="457200" cy="3429000"/>
          </a:xfrm>
          <a:prstGeom prst="rect">
            <a:avLst/>
          </a:prstGeom>
          <a:solidFill>
            <a:srgbClr val="6C6F7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buClrTx/>
              <a:buFontTx/>
              <a:buNone/>
              <a:defRPr/>
            </a:pPr>
            <a:endParaRPr lang="en-US" sz="1800" dirty="0"/>
          </a:p>
        </p:txBody>
      </p:sp>
      <p:sp>
        <p:nvSpPr>
          <p:cNvPr id="8" name="Rectangle 7"/>
          <p:cNvSpPr/>
          <p:nvPr userDrawn="1"/>
        </p:nvSpPr>
        <p:spPr bwMode="ltGray">
          <a:xfrm>
            <a:off x="0" y="3429000"/>
            <a:ext cx="457200" cy="1938338"/>
          </a:xfrm>
          <a:prstGeom prst="rect">
            <a:avLst/>
          </a:prstGeom>
          <a:solidFill>
            <a:srgbClr val="B2B4B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buClrTx/>
              <a:buFontTx/>
              <a:buNone/>
              <a:defRPr/>
            </a:pPr>
            <a:endParaRPr lang="en-US" sz="1800" dirty="0">
              <a:solidFill>
                <a:schemeClr val="tx2"/>
              </a:solidFill>
            </a:endParaRPr>
          </a:p>
        </p:txBody>
      </p:sp>
      <p:sp>
        <p:nvSpPr>
          <p:cNvPr id="5139" name="Rectangle 19"/>
          <p:cNvSpPr>
            <a:spLocks noGrp="1" noChangeArrowheads="1"/>
          </p:cNvSpPr>
          <p:nvPr>
            <p:ph type="subTitle" idx="1"/>
          </p:nvPr>
        </p:nvSpPr>
        <p:spPr bwMode="black">
          <a:xfrm>
            <a:off x="762000" y="3810000"/>
            <a:ext cx="6172200" cy="457200"/>
          </a:xfrm>
        </p:spPr>
        <p:txBody>
          <a:bodyPr lIns="91440"/>
          <a:lstStyle>
            <a:lvl1pPr marL="0" indent="0">
              <a:buFont typeface="Wingdings" pitchFamily="2" charset="2"/>
              <a:buNone/>
              <a:defRPr sz="1800"/>
            </a:lvl1pPr>
          </a:lstStyle>
          <a:p>
            <a:r>
              <a:rPr lang="en-US"/>
              <a:t>Click to add Presenters Name</a:t>
            </a:r>
          </a:p>
        </p:txBody>
      </p:sp>
      <p:sp>
        <p:nvSpPr>
          <p:cNvPr id="5141" name="Rectangle 21"/>
          <p:cNvSpPr>
            <a:spLocks noGrp="1" noChangeArrowheads="1"/>
          </p:cNvSpPr>
          <p:nvPr>
            <p:ph type="ctrTitle" sz="quarter"/>
          </p:nvPr>
        </p:nvSpPr>
        <p:spPr>
          <a:xfrm>
            <a:off x="723900" y="203200"/>
            <a:ext cx="7772400" cy="3111500"/>
          </a:xfrm>
        </p:spPr>
        <p:txBody>
          <a:bodyPr/>
          <a:lstStyle>
            <a:lvl1pPr>
              <a:defRPr sz="5400"/>
            </a:lvl1pPr>
          </a:lstStyle>
          <a:p>
            <a:r>
              <a:rPr lang="en-US"/>
              <a:t>Titelmasterformat durch Klicken bearbeiten</a:t>
            </a:r>
          </a:p>
        </p:txBody>
      </p:sp>
      <p:sp>
        <p:nvSpPr>
          <p:cNvPr id="9" name="Footer Placeholder 10"/>
          <p:cNvSpPr>
            <a:spLocks noGrp="1"/>
          </p:cNvSpPr>
          <p:nvPr>
            <p:ph type="ftr" sz="quarter" idx="10"/>
          </p:nvPr>
        </p:nvSpPr>
        <p:spPr/>
        <p:txBody>
          <a:bodyPr/>
          <a:lstStyle>
            <a:lvl1pPr>
              <a:defRPr/>
            </a:lvl1pPr>
          </a:lstStyle>
          <a:p>
            <a:pPr>
              <a:defRPr/>
            </a:pPr>
            <a:r>
              <a:rPr lang="en-US" dirty="0"/>
              <a:t>© 2011 Haemonetics Corp.  COMPANY CONFIDENTIAL</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sldNum" sz="quarter" idx="10"/>
          </p:nvPr>
        </p:nvSpPr>
        <p:spPr>
          <a:ln/>
        </p:spPr>
        <p:txBody>
          <a:bodyPr/>
          <a:lstStyle>
            <a:lvl1pPr>
              <a:defRPr/>
            </a:lvl1pPr>
          </a:lstStyle>
          <a:p>
            <a:pPr>
              <a:defRPr/>
            </a:pPr>
            <a:fld id="{615BB74D-31E3-4B24-8316-49159F41DF48}" type="slidenum">
              <a:rPr lang="en-US"/>
              <a:pPr>
                <a:defRPr/>
              </a:pPr>
              <a:t>‹#›</a:t>
            </a:fld>
            <a:endParaRPr lang="en-US" dirty="0"/>
          </a:p>
        </p:txBody>
      </p:sp>
      <p:sp>
        <p:nvSpPr>
          <p:cNvPr id="5" name="Footer Placeholder 10"/>
          <p:cNvSpPr>
            <a:spLocks noGrp="1"/>
          </p:cNvSpPr>
          <p:nvPr>
            <p:ph type="ftr" sz="quarter" idx="11"/>
          </p:nvPr>
        </p:nvSpPr>
        <p:spPr/>
        <p:txBody>
          <a:bodyPr/>
          <a:lstStyle>
            <a:lvl1pPr>
              <a:defRPr/>
            </a:lvl1pPr>
          </a:lstStyle>
          <a:p>
            <a:pPr>
              <a:defRPr/>
            </a:pPr>
            <a:r>
              <a:rPr lang="en-US" dirty="0"/>
              <a:t>© 2011 Haemonetics Corp.  COMPANY CONFIDENTIAL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sldNum" sz="quarter" idx="10"/>
          </p:nvPr>
        </p:nvSpPr>
        <p:spPr>
          <a:ln/>
        </p:spPr>
        <p:txBody>
          <a:bodyPr/>
          <a:lstStyle>
            <a:lvl1pPr>
              <a:defRPr/>
            </a:lvl1pPr>
          </a:lstStyle>
          <a:p>
            <a:pPr>
              <a:defRPr/>
            </a:pPr>
            <a:fld id="{C5FD9F18-8920-4208-88B3-5061628B8AFE}" type="slidenum">
              <a:rPr lang="en-US"/>
              <a:pPr>
                <a:defRPr/>
              </a:pPr>
              <a:t>‹#›</a:t>
            </a:fld>
            <a:endParaRPr lang="en-US" dirty="0"/>
          </a:p>
        </p:txBody>
      </p:sp>
      <p:sp>
        <p:nvSpPr>
          <p:cNvPr id="5" name="Footer Placeholder 10"/>
          <p:cNvSpPr>
            <a:spLocks noGrp="1"/>
          </p:cNvSpPr>
          <p:nvPr>
            <p:ph type="ftr" sz="quarter" idx="11"/>
          </p:nvPr>
        </p:nvSpPr>
        <p:spPr/>
        <p:txBody>
          <a:bodyPr/>
          <a:lstStyle>
            <a:lvl1pPr>
              <a:defRPr/>
            </a:lvl1pPr>
          </a:lstStyle>
          <a:p>
            <a:pPr>
              <a:defRPr/>
            </a:pPr>
            <a:r>
              <a:rPr lang="en-US" dirty="0"/>
              <a:t>© 2011 Haemonetics Corp.  COMPANY CONFIDENTIAL</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41375" y="1570038"/>
            <a:ext cx="3911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05375" y="1570038"/>
            <a:ext cx="3911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sldNum" sz="quarter" idx="10"/>
          </p:nvPr>
        </p:nvSpPr>
        <p:spPr>
          <a:ln/>
        </p:spPr>
        <p:txBody>
          <a:bodyPr/>
          <a:lstStyle>
            <a:lvl1pPr>
              <a:defRPr/>
            </a:lvl1pPr>
          </a:lstStyle>
          <a:p>
            <a:pPr>
              <a:defRPr/>
            </a:pPr>
            <a:fld id="{A8A8EABE-C2B5-4013-BE9E-0411B9AA8BB7}" type="slidenum">
              <a:rPr lang="en-US"/>
              <a:pPr>
                <a:defRPr/>
              </a:pPr>
              <a:t>‹#›</a:t>
            </a:fld>
            <a:endParaRPr lang="en-US" dirty="0"/>
          </a:p>
        </p:txBody>
      </p:sp>
      <p:sp>
        <p:nvSpPr>
          <p:cNvPr id="6" name="Footer Placeholder 10"/>
          <p:cNvSpPr>
            <a:spLocks noGrp="1"/>
          </p:cNvSpPr>
          <p:nvPr>
            <p:ph type="ftr" sz="quarter" idx="11"/>
          </p:nvPr>
        </p:nvSpPr>
        <p:spPr/>
        <p:txBody>
          <a:bodyPr/>
          <a:lstStyle>
            <a:lvl1pPr>
              <a:defRPr/>
            </a:lvl1pPr>
          </a:lstStyle>
          <a:p>
            <a:pPr>
              <a:defRPr/>
            </a:pPr>
            <a:r>
              <a:rPr lang="en-US" dirty="0"/>
              <a:t>© 2011 Haemonetics Corp.  COMPANY CONFIDENTIAL</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sldNum" sz="quarter" idx="10"/>
          </p:nvPr>
        </p:nvSpPr>
        <p:spPr>
          <a:ln/>
        </p:spPr>
        <p:txBody>
          <a:bodyPr/>
          <a:lstStyle>
            <a:lvl1pPr>
              <a:defRPr/>
            </a:lvl1pPr>
          </a:lstStyle>
          <a:p>
            <a:pPr>
              <a:defRPr/>
            </a:pPr>
            <a:fld id="{3B2EB776-3AB6-4449-B76E-1C5F767FC2B1}" type="slidenum">
              <a:rPr lang="en-US"/>
              <a:pPr>
                <a:defRPr/>
              </a:pPr>
              <a:t>‹#›</a:t>
            </a:fld>
            <a:endParaRPr lang="en-US" dirty="0"/>
          </a:p>
        </p:txBody>
      </p:sp>
      <p:sp>
        <p:nvSpPr>
          <p:cNvPr id="8" name="Footer Placeholder 10"/>
          <p:cNvSpPr>
            <a:spLocks noGrp="1"/>
          </p:cNvSpPr>
          <p:nvPr>
            <p:ph type="ftr" sz="quarter" idx="11"/>
          </p:nvPr>
        </p:nvSpPr>
        <p:spPr/>
        <p:txBody>
          <a:bodyPr/>
          <a:lstStyle>
            <a:lvl1pPr>
              <a:defRPr/>
            </a:lvl1pPr>
          </a:lstStyle>
          <a:p>
            <a:pPr>
              <a:defRPr/>
            </a:pPr>
            <a:r>
              <a:rPr lang="en-US" dirty="0"/>
              <a:t>© 2011 Haemonetics Corp.  COMPANY CONFIDENTIAL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sldNum" sz="quarter" idx="10"/>
          </p:nvPr>
        </p:nvSpPr>
        <p:spPr>
          <a:ln/>
        </p:spPr>
        <p:txBody>
          <a:bodyPr/>
          <a:lstStyle>
            <a:lvl1pPr>
              <a:defRPr/>
            </a:lvl1pPr>
          </a:lstStyle>
          <a:p>
            <a:pPr>
              <a:defRPr/>
            </a:pPr>
            <a:fld id="{943558F5-084B-4C4C-ACCB-1ED58017DAE5}" type="slidenum">
              <a:rPr lang="en-US"/>
              <a:pPr>
                <a:defRPr/>
              </a:pPr>
              <a:t>‹#›</a:t>
            </a:fld>
            <a:endParaRPr lang="en-US" dirty="0"/>
          </a:p>
        </p:txBody>
      </p:sp>
      <p:sp>
        <p:nvSpPr>
          <p:cNvPr id="4" name="Footer Placeholder 10"/>
          <p:cNvSpPr>
            <a:spLocks noGrp="1"/>
          </p:cNvSpPr>
          <p:nvPr>
            <p:ph type="ftr" sz="quarter" idx="11"/>
          </p:nvPr>
        </p:nvSpPr>
        <p:spPr/>
        <p:txBody>
          <a:bodyPr/>
          <a:lstStyle>
            <a:lvl1pPr>
              <a:defRPr/>
            </a:lvl1pPr>
          </a:lstStyle>
          <a:p>
            <a:pPr>
              <a:defRPr/>
            </a:pPr>
            <a:r>
              <a:rPr lang="en-US" dirty="0"/>
              <a:t>© 2011 Haemonetics Corp.  COMPANY CONFIDENTIAL</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sldNum" sz="quarter" idx="10"/>
          </p:nvPr>
        </p:nvSpPr>
        <p:spPr>
          <a:ln/>
        </p:spPr>
        <p:txBody>
          <a:bodyPr/>
          <a:lstStyle>
            <a:lvl1pPr>
              <a:defRPr/>
            </a:lvl1pPr>
          </a:lstStyle>
          <a:p>
            <a:pPr>
              <a:defRPr/>
            </a:pPr>
            <a:fld id="{7FACCFED-399F-431D-9C62-F3E632918E2F}" type="slidenum">
              <a:rPr lang="en-US"/>
              <a:pPr>
                <a:defRPr/>
              </a:pPr>
              <a:t>‹#›</a:t>
            </a:fld>
            <a:endParaRPr lang="en-US" dirty="0"/>
          </a:p>
        </p:txBody>
      </p:sp>
      <p:sp>
        <p:nvSpPr>
          <p:cNvPr id="3" name="Footer Placeholder 10"/>
          <p:cNvSpPr>
            <a:spLocks noGrp="1"/>
          </p:cNvSpPr>
          <p:nvPr>
            <p:ph type="ftr" sz="quarter" idx="11"/>
          </p:nvPr>
        </p:nvSpPr>
        <p:spPr/>
        <p:txBody>
          <a:bodyPr/>
          <a:lstStyle>
            <a:lvl1pPr>
              <a:defRPr/>
            </a:lvl1pPr>
          </a:lstStyle>
          <a:p>
            <a:pPr>
              <a:defRPr/>
            </a:pPr>
            <a:r>
              <a:rPr lang="en-US" dirty="0"/>
              <a:t>© 2011 Haemonetics Corp.  COMPANY CONFIDENTIAL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dirty="0"/>
              <a:t>© 2011 Haemonetics Corp.  COMPANY CONFIDENTIAL</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sldNum" sz="quarter" idx="10"/>
          </p:nvPr>
        </p:nvSpPr>
        <p:spPr>
          <a:ln/>
        </p:spPr>
        <p:txBody>
          <a:bodyPr/>
          <a:lstStyle>
            <a:lvl1pPr>
              <a:defRPr/>
            </a:lvl1pPr>
          </a:lstStyle>
          <a:p>
            <a:pPr>
              <a:defRPr/>
            </a:pPr>
            <a:fld id="{6593CB3B-303A-4596-B0DD-D60CC2F7E845}" type="slidenum">
              <a:rPr lang="en-US"/>
              <a:pPr>
                <a:defRPr/>
              </a:pPr>
              <a:t>‹#›</a:t>
            </a:fld>
            <a:endParaRPr lang="en-US" dirty="0"/>
          </a:p>
        </p:txBody>
      </p:sp>
      <p:sp>
        <p:nvSpPr>
          <p:cNvPr id="6" name="Footer Placeholder 10"/>
          <p:cNvSpPr>
            <a:spLocks noGrp="1"/>
          </p:cNvSpPr>
          <p:nvPr>
            <p:ph type="ftr" sz="quarter" idx="11"/>
          </p:nvPr>
        </p:nvSpPr>
        <p:spPr/>
        <p:txBody>
          <a:bodyPr/>
          <a:lstStyle>
            <a:lvl1pPr>
              <a:defRPr/>
            </a:lvl1pPr>
          </a:lstStyle>
          <a:p>
            <a:pPr>
              <a:defRPr/>
            </a:pPr>
            <a:r>
              <a:rPr lang="en-US" dirty="0"/>
              <a:t>© 2011 Haemonetics Corp.  COMPANY CONFIDENTIAL</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sldNum" sz="quarter" idx="10"/>
          </p:nvPr>
        </p:nvSpPr>
        <p:spPr>
          <a:ln/>
        </p:spPr>
        <p:txBody>
          <a:bodyPr/>
          <a:lstStyle>
            <a:lvl1pPr>
              <a:defRPr/>
            </a:lvl1pPr>
          </a:lstStyle>
          <a:p>
            <a:pPr>
              <a:defRPr/>
            </a:pPr>
            <a:fld id="{AE42CBB0-FE68-422E-8EDD-5FBBBC3C79BB}" type="slidenum">
              <a:rPr lang="en-US"/>
              <a:pPr>
                <a:defRPr/>
              </a:pPr>
              <a:t>‹#›</a:t>
            </a:fld>
            <a:endParaRPr lang="en-US" dirty="0"/>
          </a:p>
        </p:txBody>
      </p:sp>
      <p:sp>
        <p:nvSpPr>
          <p:cNvPr id="6" name="Footer Placeholder 10"/>
          <p:cNvSpPr>
            <a:spLocks noGrp="1"/>
          </p:cNvSpPr>
          <p:nvPr>
            <p:ph type="ftr" sz="quarter" idx="11"/>
          </p:nvPr>
        </p:nvSpPr>
        <p:spPr/>
        <p:txBody>
          <a:bodyPr/>
          <a:lstStyle>
            <a:lvl1pPr>
              <a:defRPr/>
            </a:lvl1pPr>
          </a:lstStyle>
          <a:p>
            <a:pPr>
              <a:defRPr/>
            </a:pPr>
            <a:r>
              <a:rPr lang="en-US" dirty="0"/>
              <a:t>© 2011 Haemonetics Corp.  COMPANY CONFIDENTIAL</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sldNum" sz="quarter" idx="10"/>
          </p:nvPr>
        </p:nvSpPr>
        <p:spPr>
          <a:ln/>
        </p:spPr>
        <p:txBody>
          <a:bodyPr/>
          <a:lstStyle>
            <a:lvl1pPr>
              <a:defRPr/>
            </a:lvl1pPr>
          </a:lstStyle>
          <a:p>
            <a:pPr>
              <a:defRPr/>
            </a:pPr>
            <a:fld id="{BB3EA185-C6D7-4A5F-B389-F7A63E37F81B}" type="slidenum">
              <a:rPr lang="en-US"/>
              <a:pPr>
                <a:defRPr/>
              </a:pPr>
              <a:t>‹#›</a:t>
            </a:fld>
            <a:endParaRPr lang="en-US" dirty="0"/>
          </a:p>
        </p:txBody>
      </p:sp>
      <p:sp>
        <p:nvSpPr>
          <p:cNvPr id="5" name="Footer Placeholder 10"/>
          <p:cNvSpPr>
            <a:spLocks noGrp="1"/>
          </p:cNvSpPr>
          <p:nvPr>
            <p:ph type="ftr" sz="quarter" idx="11"/>
          </p:nvPr>
        </p:nvSpPr>
        <p:spPr/>
        <p:txBody>
          <a:bodyPr/>
          <a:lstStyle>
            <a:lvl1pPr>
              <a:defRPr/>
            </a:lvl1pPr>
          </a:lstStyle>
          <a:p>
            <a:pPr>
              <a:defRPr/>
            </a:pPr>
            <a:r>
              <a:rPr lang="en-US" dirty="0"/>
              <a:t>© 2011 Haemonetics Corp.  COMPANY CONFIDENTIAL</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9263" y="71438"/>
            <a:ext cx="2017712" cy="60245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41363" y="71438"/>
            <a:ext cx="5905500" cy="6024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sldNum" sz="quarter" idx="10"/>
          </p:nvPr>
        </p:nvSpPr>
        <p:spPr>
          <a:ln/>
        </p:spPr>
        <p:txBody>
          <a:bodyPr/>
          <a:lstStyle>
            <a:lvl1pPr>
              <a:defRPr/>
            </a:lvl1pPr>
          </a:lstStyle>
          <a:p>
            <a:pPr>
              <a:defRPr/>
            </a:pPr>
            <a:fld id="{DF5C1E67-BFA2-4232-A8C1-4BD7F6051B2B}" type="slidenum">
              <a:rPr lang="en-US"/>
              <a:pPr>
                <a:defRPr/>
              </a:pPr>
              <a:t>‹#›</a:t>
            </a:fld>
            <a:endParaRPr lang="en-US" dirty="0"/>
          </a:p>
        </p:txBody>
      </p:sp>
      <p:sp>
        <p:nvSpPr>
          <p:cNvPr id="5" name="Footer Placeholder 10"/>
          <p:cNvSpPr>
            <a:spLocks noGrp="1"/>
          </p:cNvSpPr>
          <p:nvPr>
            <p:ph type="ftr" sz="quarter" idx="11"/>
          </p:nvPr>
        </p:nvSpPr>
        <p:spPr/>
        <p:txBody>
          <a:bodyPr/>
          <a:lstStyle>
            <a:lvl1pPr>
              <a:defRPr/>
            </a:lvl1pPr>
          </a:lstStyle>
          <a:p>
            <a:pPr>
              <a:defRPr/>
            </a:pPr>
            <a:r>
              <a:rPr lang="en-US" dirty="0"/>
              <a:t>© 2011 Haemonetics Corp.  COMPANY CONFIDENTIAL</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_Basic content">
    <p:spTree>
      <p:nvGrpSpPr>
        <p:cNvPr id="1" name=""/>
        <p:cNvGrpSpPr/>
        <p:nvPr/>
      </p:nvGrpSpPr>
      <p:grpSpPr>
        <a:xfrm>
          <a:off x="0" y="0"/>
          <a:ext cx="0" cy="0"/>
          <a:chOff x="0" y="0"/>
          <a:chExt cx="0" cy="0"/>
        </a:xfrm>
      </p:grpSpPr>
      <p:sp>
        <p:nvSpPr>
          <p:cNvPr id="12" name="Rectangle 11"/>
          <p:cNvSpPr/>
          <p:nvPr/>
        </p:nvSpPr>
        <p:spPr bwMode="white">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bwMode="hidden">
          <a:xfrm>
            <a:off x="457200" y="0"/>
            <a:ext cx="8686800" cy="1271016"/>
          </a:xfrm>
          <a:prstGeom prst="rect">
            <a:avLst/>
          </a:prstGeom>
          <a:solidFill>
            <a:srgbClr val="C60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57224" y="1500174"/>
            <a:ext cx="8103161" cy="4470541"/>
          </a:xfrm>
          <a:prstGeom prst="rect">
            <a:avLst/>
          </a:prstGeom>
        </p:spPr>
        <p:txBody>
          <a:bodyPr/>
          <a:lstStyle>
            <a:lvl1pPr>
              <a:buFont typeface="Wingdings" pitchFamily="2" charset="2"/>
              <a:buChar char="§"/>
              <a:defRPr sz="2400" b="0"/>
            </a:lvl1pPr>
            <a:lvl6pPr>
              <a:buNone/>
              <a:defRPr/>
            </a:lvl6pPr>
            <a:lvl7pPr>
              <a:buNone/>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Rectangle 7"/>
          <p:cNvSpPr/>
          <p:nvPr/>
        </p:nvSpPr>
        <p:spPr bwMode="ltGray">
          <a:xfrm>
            <a:off x="0" y="0"/>
            <a:ext cx="457200" cy="1271016"/>
          </a:xfrm>
          <a:prstGeom prst="rect">
            <a:avLst/>
          </a:prstGeom>
          <a:solidFill>
            <a:srgbClr val="6C6F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bwMode="ltGray">
          <a:xfrm>
            <a:off x="0" y="1271016"/>
            <a:ext cx="457200" cy="640080"/>
          </a:xfrm>
          <a:prstGeom prst="rect">
            <a:avLst/>
          </a:prstGeom>
          <a:solidFill>
            <a:srgbClr val="B2B4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solidFill>
            </a:endParaRPr>
          </a:p>
        </p:txBody>
      </p:sp>
      <p:pic>
        <p:nvPicPr>
          <p:cNvPr id="11" name="Picture 27" descr="Haemonetics-Logo_colorbar-horizontal_RGB(AB)"/>
          <p:cNvPicPr>
            <a:picLocks noChangeAspect="1" noChangeArrowheads="1"/>
          </p:cNvPicPr>
          <p:nvPr/>
        </p:nvPicPr>
        <p:blipFill>
          <a:blip r:embed="rId2" cstate="print"/>
          <a:srcRect/>
          <a:stretch>
            <a:fillRect/>
          </a:stretch>
        </p:blipFill>
        <p:spPr bwMode="auto">
          <a:xfrm>
            <a:off x="5368925" y="6413500"/>
            <a:ext cx="3503613" cy="331788"/>
          </a:xfrm>
          <a:prstGeom prst="rect">
            <a:avLst/>
          </a:prstGeom>
          <a:noFill/>
        </p:spPr>
      </p:pic>
      <p:sp>
        <p:nvSpPr>
          <p:cNvPr id="10" name="TextBox 9"/>
          <p:cNvSpPr txBox="1"/>
          <p:nvPr/>
        </p:nvSpPr>
        <p:spPr>
          <a:xfrm>
            <a:off x="214282" y="6500834"/>
            <a:ext cx="500066" cy="230832"/>
          </a:xfrm>
          <a:prstGeom prst="rect">
            <a:avLst/>
          </a:prstGeom>
          <a:noFill/>
        </p:spPr>
        <p:txBody>
          <a:bodyPr wrap="square" rtlCol="0">
            <a:spAutoFit/>
          </a:bodyPr>
          <a:lstStyle/>
          <a:p>
            <a:pPr>
              <a:buClr>
                <a:schemeClr val="accent4"/>
              </a:buClr>
              <a:buFont typeface="Wingdings" charset="2"/>
              <a:buNone/>
            </a:pPr>
            <a:fld id="{8B649093-EE8E-4456-A26E-C2EB6809D986}" type="slidenum">
              <a:rPr lang="en-US" sz="900" smtClean="0">
                <a:solidFill>
                  <a:schemeClr val="accent4"/>
                </a:solidFill>
              </a:rPr>
              <a:pPr>
                <a:buClr>
                  <a:schemeClr val="accent4"/>
                </a:buClr>
                <a:buFont typeface="Wingdings" charset="2"/>
                <a:buNone/>
              </a:pPr>
              <a:t>‹#›</a:t>
            </a:fld>
            <a:endParaRPr lang="en-US" sz="900" dirty="0" smtClean="0">
              <a:solidFill>
                <a:schemeClr val="accent4"/>
              </a:solidFill>
            </a:endParaRPr>
          </a:p>
        </p:txBody>
      </p:sp>
      <p:sp>
        <p:nvSpPr>
          <p:cNvPr id="13" name="TextBox 12"/>
          <p:cNvSpPr txBox="1"/>
          <p:nvPr/>
        </p:nvSpPr>
        <p:spPr>
          <a:xfrm>
            <a:off x="714348" y="6500834"/>
            <a:ext cx="2857520" cy="230832"/>
          </a:xfrm>
          <a:prstGeom prst="rect">
            <a:avLst/>
          </a:prstGeom>
          <a:noFill/>
        </p:spPr>
        <p:txBody>
          <a:bodyPr wrap="square" rtlCol="0">
            <a:spAutoFit/>
          </a:bodyPr>
          <a:lstStyle/>
          <a:p>
            <a:pPr>
              <a:buClr>
                <a:schemeClr val="accent4"/>
              </a:buClr>
              <a:buFont typeface="Wingdings" charset="2"/>
              <a:buNone/>
            </a:pPr>
            <a:r>
              <a:rPr lang="en-US" sz="900" dirty="0" smtClean="0"/>
              <a:t>© 2011 Haemonetics Corp</a:t>
            </a:r>
          </a:p>
        </p:txBody>
      </p:sp>
      <p:sp>
        <p:nvSpPr>
          <p:cNvPr id="15" name="Title 1"/>
          <p:cNvSpPr>
            <a:spLocks noGrp="1"/>
          </p:cNvSpPr>
          <p:nvPr>
            <p:ph type="title"/>
          </p:nvPr>
        </p:nvSpPr>
        <p:spPr bwMode="black">
          <a:xfrm>
            <a:off x="741363" y="73152"/>
            <a:ext cx="8107361" cy="1143000"/>
          </a:xfrm>
          <a:prstGeom prst="rect">
            <a:avLst/>
          </a:prstGeom>
        </p:spPr>
        <p:txBody>
          <a:bodyPr lIns="90000">
            <a:normAutofit/>
          </a:bodyPr>
          <a:lstStyle>
            <a:lvl1pPr>
              <a:defRPr sz="3200">
                <a:solidFill>
                  <a:srgbClr val="FFFFF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7673223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4" name="Rectangle 11"/>
          <p:cNvSpPr>
            <a:spLocks noChangeArrowheads="1"/>
          </p:cNvSpPr>
          <p:nvPr userDrawn="1"/>
        </p:nvSpPr>
        <p:spPr bwMode="white">
          <a:xfrm>
            <a:off x="0" y="0"/>
            <a:ext cx="9144000" cy="6858000"/>
          </a:xfrm>
          <a:prstGeom prst="rect">
            <a:avLst/>
          </a:prstGeom>
          <a:solidFill>
            <a:schemeClr val="bg1"/>
          </a:solidFill>
          <a:ln w="9525">
            <a:noFill/>
            <a:miter lim="800000"/>
            <a:headEnd/>
            <a:tailEnd/>
          </a:ln>
          <a:effectLst/>
        </p:spPr>
        <p:txBody>
          <a:bodyPr wrap="none" anchor="ctr"/>
          <a:lstStyle/>
          <a:p>
            <a:pPr>
              <a:defRPr/>
            </a:pPr>
            <a:endParaRPr lang="en-US" dirty="0">
              <a:latin typeface="Arial" pitchFamily="34" charset="0"/>
            </a:endParaRPr>
          </a:p>
        </p:txBody>
      </p:sp>
      <p:pic>
        <p:nvPicPr>
          <p:cNvPr id="5" name="Picture 12" descr="Haemonetics-Logo_colorbar-stacked_RGB(AB)"/>
          <p:cNvPicPr>
            <a:picLocks noChangeAspect="1" noChangeArrowheads="1"/>
          </p:cNvPicPr>
          <p:nvPr userDrawn="1"/>
        </p:nvPicPr>
        <p:blipFill>
          <a:blip r:embed="rId2" cstate="print"/>
          <a:srcRect/>
          <a:stretch>
            <a:fillRect/>
          </a:stretch>
        </p:blipFill>
        <p:spPr bwMode="auto">
          <a:xfrm>
            <a:off x="6134100" y="5878513"/>
            <a:ext cx="2743200" cy="865187"/>
          </a:xfrm>
          <a:prstGeom prst="rect">
            <a:avLst/>
          </a:prstGeom>
          <a:noFill/>
          <a:ln w="9525">
            <a:noFill/>
            <a:miter lim="800000"/>
            <a:headEnd/>
            <a:tailEnd/>
          </a:ln>
        </p:spPr>
      </p:pic>
      <p:sp>
        <p:nvSpPr>
          <p:cNvPr id="6" name="Rectangle 5"/>
          <p:cNvSpPr/>
          <p:nvPr userDrawn="1"/>
        </p:nvSpPr>
        <p:spPr bwMode="hidden">
          <a:xfrm>
            <a:off x="457200" y="0"/>
            <a:ext cx="8686800" cy="3429000"/>
          </a:xfrm>
          <a:prstGeom prst="rect">
            <a:avLst/>
          </a:prstGeom>
          <a:solidFill>
            <a:srgbClr val="C60C3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buClrTx/>
              <a:buFontTx/>
              <a:buNone/>
              <a:defRPr/>
            </a:pPr>
            <a:endParaRPr lang="en-US" sz="1800" dirty="0"/>
          </a:p>
        </p:txBody>
      </p:sp>
      <p:sp>
        <p:nvSpPr>
          <p:cNvPr id="7" name="Rectangle 6"/>
          <p:cNvSpPr/>
          <p:nvPr userDrawn="1"/>
        </p:nvSpPr>
        <p:spPr bwMode="ltGray">
          <a:xfrm>
            <a:off x="0" y="0"/>
            <a:ext cx="457200" cy="3429000"/>
          </a:xfrm>
          <a:prstGeom prst="rect">
            <a:avLst/>
          </a:prstGeom>
          <a:solidFill>
            <a:srgbClr val="6C6F7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buClrTx/>
              <a:buFontTx/>
              <a:buNone/>
              <a:defRPr/>
            </a:pPr>
            <a:endParaRPr lang="en-US" sz="1800" dirty="0"/>
          </a:p>
        </p:txBody>
      </p:sp>
      <p:sp>
        <p:nvSpPr>
          <p:cNvPr id="8" name="Rectangle 7"/>
          <p:cNvSpPr/>
          <p:nvPr userDrawn="1"/>
        </p:nvSpPr>
        <p:spPr bwMode="ltGray">
          <a:xfrm>
            <a:off x="0" y="3429000"/>
            <a:ext cx="457200" cy="1938338"/>
          </a:xfrm>
          <a:prstGeom prst="rect">
            <a:avLst/>
          </a:prstGeom>
          <a:solidFill>
            <a:srgbClr val="B2B4B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buClrTx/>
              <a:buFontTx/>
              <a:buNone/>
              <a:defRPr/>
            </a:pPr>
            <a:endParaRPr lang="en-US" sz="1800" dirty="0">
              <a:solidFill>
                <a:schemeClr val="tx2"/>
              </a:solidFill>
            </a:endParaRPr>
          </a:p>
        </p:txBody>
      </p:sp>
      <p:sp>
        <p:nvSpPr>
          <p:cNvPr id="10260" name="Rectangle 20"/>
          <p:cNvSpPr>
            <a:spLocks noGrp="1" noChangeArrowheads="1"/>
          </p:cNvSpPr>
          <p:nvPr>
            <p:ph type="subTitle" idx="1"/>
          </p:nvPr>
        </p:nvSpPr>
        <p:spPr bwMode="black">
          <a:xfrm>
            <a:off x="762000" y="3810000"/>
            <a:ext cx="6172200" cy="457200"/>
          </a:xfrm>
        </p:spPr>
        <p:txBody>
          <a:bodyPr lIns="91440"/>
          <a:lstStyle>
            <a:lvl1pPr marL="0" indent="0">
              <a:buFont typeface="Wingdings" pitchFamily="2" charset="2"/>
              <a:buNone/>
              <a:defRPr sz="1800"/>
            </a:lvl1pPr>
          </a:lstStyle>
          <a:p>
            <a:r>
              <a:rPr lang="en-US"/>
              <a:t>Click to add Presenters Name</a:t>
            </a:r>
          </a:p>
        </p:txBody>
      </p:sp>
      <p:sp>
        <p:nvSpPr>
          <p:cNvPr id="10262" name="Rectangle 22"/>
          <p:cNvSpPr>
            <a:spLocks noGrp="1" noChangeArrowheads="1"/>
          </p:cNvSpPr>
          <p:nvPr>
            <p:ph type="ctrTitle" sz="quarter"/>
          </p:nvPr>
        </p:nvSpPr>
        <p:spPr>
          <a:xfrm>
            <a:off x="723900" y="203200"/>
            <a:ext cx="8191500" cy="3111500"/>
          </a:xfrm>
        </p:spPr>
        <p:txBody>
          <a:bodyPr/>
          <a:lstStyle>
            <a:lvl1pPr>
              <a:defRPr sz="5400">
                <a:solidFill>
                  <a:schemeClr val="bg1"/>
                </a:solidFill>
              </a:defRPr>
            </a:lvl1pPr>
          </a:lstStyle>
          <a:p>
            <a:r>
              <a:rPr lang="en-US"/>
              <a:t>Titelmasterformat durch Klicken bearbeiten</a:t>
            </a:r>
          </a:p>
        </p:txBody>
      </p:sp>
      <p:sp>
        <p:nvSpPr>
          <p:cNvPr id="9" name="Footer Placeholder 10"/>
          <p:cNvSpPr>
            <a:spLocks noGrp="1"/>
          </p:cNvSpPr>
          <p:nvPr>
            <p:ph type="ftr" sz="quarter" idx="10"/>
          </p:nvPr>
        </p:nvSpPr>
        <p:spPr/>
        <p:txBody>
          <a:bodyPr/>
          <a:lstStyle>
            <a:lvl1pPr>
              <a:defRPr/>
            </a:lvl1pPr>
          </a:lstStyle>
          <a:p>
            <a:pPr>
              <a:defRPr/>
            </a:pPr>
            <a:r>
              <a:rPr lang="en-US" dirty="0"/>
              <a:t>© 2011 Haemonetics Corp.  COMPANY CONFIDENTIAL</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0"/>
          <p:cNvSpPr>
            <a:spLocks noGrp="1"/>
          </p:cNvSpPr>
          <p:nvPr>
            <p:ph type="ftr" sz="quarter" idx="10"/>
          </p:nvPr>
        </p:nvSpPr>
        <p:spPr/>
        <p:txBody>
          <a:bodyPr/>
          <a:lstStyle>
            <a:lvl1pPr>
              <a:defRPr/>
            </a:lvl1pPr>
          </a:lstStyle>
          <a:p>
            <a:pPr>
              <a:defRPr/>
            </a:pPr>
            <a:r>
              <a:rPr lang="en-US" dirty="0"/>
              <a:t>© 2011 Haemonetics Corp.  COMPANY CONFIDENTIAL</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dirty="0"/>
              <a:t>© 2011 Haemonetics Corp.  COMPANY CONFIDENTIAL</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41375" y="1570038"/>
            <a:ext cx="3911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05375" y="1570038"/>
            <a:ext cx="3911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10"/>
          <p:cNvSpPr>
            <a:spLocks noGrp="1"/>
          </p:cNvSpPr>
          <p:nvPr>
            <p:ph type="ftr" sz="quarter" idx="10"/>
          </p:nvPr>
        </p:nvSpPr>
        <p:spPr/>
        <p:txBody>
          <a:bodyPr/>
          <a:lstStyle>
            <a:lvl1pPr>
              <a:defRPr/>
            </a:lvl1pPr>
          </a:lstStyle>
          <a:p>
            <a:pPr>
              <a:defRPr/>
            </a:pPr>
            <a:r>
              <a:rPr lang="en-US" dirty="0"/>
              <a:t>© 2011 Haemonetics Corp.  COMPANY CONFIDENTIAL</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10"/>
          <p:cNvSpPr>
            <a:spLocks noGrp="1"/>
          </p:cNvSpPr>
          <p:nvPr>
            <p:ph type="ftr" sz="quarter" idx="10"/>
          </p:nvPr>
        </p:nvSpPr>
        <p:spPr/>
        <p:txBody>
          <a:bodyPr/>
          <a:lstStyle>
            <a:lvl1pPr>
              <a:defRPr/>
            </a:lvl1pPr>
          </a:lstStyle>
          <a:p>
            <a:pPr>
              <a:defRPr/>
            </a:pPr>
            <a:r>
              <a:rPr lang="en-US" dirty="0"/>
              <a:t>© 2011 Haemonetics Corp.  COMPANY CONFIDENTIAL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3810000"/>
            <a:ext cx="4038600" cy="53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3810000"/>
            <a:ext cx="4038600" cy="53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10"/>
          <p:cNvSpPr>
            <a:spLocks noGrp="1"/>
          </p:cNvSpPr>
          <p:nvPr>
            <p:ph type="ftr" sz="quarter" idx="10"/>
          </p:nvPr>
        </p:nvSpPr>
        <p:spPr/>
        <p:txBody>
          <a:bodyPr/>
          <a:lstStyle>
            <a:lvl1pPr>
              <a:defRPr/>
            </a:lvl1pPr>
          </a:lstStyle>
          <a:p>
            <a:pPr>
              <a:defRPr/>
            </a:pPr>
            <a:r>
              <a:rPr lang="en-US" dirty="0"/>
              <a:t>© 2011 Haemonetics Corp.  COMPANY CONFIDENTIAL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dirty="0"/>
              <a:t>© 2011 Haemonetics Corp.  COMPANY CONFIDENTIAL</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dirty="0"/>
              <a:t>© 2011 Haemonetics Corp.  COMPANY CONFIDENTIAL</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dirty="0"/>
              <a:t>© 2011 Haemonetics Corp.  COMPANY CONFIDENTIAL</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dirty="0"/>
              <a:t>© 2011 Haemonetics Corp.  COMPANY CONFIDENTIAL</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0"/>
          <p:cNvSpPr>
            <a:spLocks noGrp="1"/>
          </p:cNvSpPr>
          <p:nvPr>
            <p:ph type="ftr" sz="quarter" idx="10"/>
          </p:nvPr>
        </p:nvSpPr>
        <p:spPr/>
        <p:txBody>
          <a:bodyPr/>
          <a:lstStyle>
            <a:lvl1pPr>
              <a:defRPr/>
            </a:lvl1pPr>
          </a:lstStyle>
          <a:p>
            <a:pPr>
              <a:defRPr/>
            </a:pPr>
            <a:r>
              <a:rPr lang="en-US" dirty="0"/>
              <a:t>© 2011 Haemonetics Corp.  COMPANY CONFIDENTIAL</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9263" y="71438"/>
            <a:ext cx="2017712" cy="60245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41363" y="71438"/>
            <a:ext cx="5905500" cy="6024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0"/>
          <p:cNvSpPr>
            <a:spLocks noGrp="1"/>
          </p:cNvSpPr>
          <p:nvPr>
            <p:ph type="ftr" sz="quarter" idx="10"/>
          </p:nvPr>
        </p:nvSpPr>
        <p:spPr/>
        <p:txBody>
          <a:bodyPr/>
          <a:lstStyle>
            <a:lvl1pPr>
              <a:defRPr/>
            </a:lvl1pPr>
          </a:lstStyle>
          <a:p>
            <a:pPr>
              <a:defRPr/>
            </a:pPr>
            <a:r>
              <a:rPr lang="en-US" dirty="0"/>
              <a:t>© 2011 Haemonetics Corp.  COMPANY CONFIDENTIAL</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391400" cy="68738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71500" y="1546225"/>
            <a:ext cx="8229600" cy="4525963"/>
          </a:xfrm>
        </p:spPr>
        <p:txBody>
          <a:bodyPr/>
          <a:lstStyle/>
          <a:p>
            <a:pPr lvl="0"/>
            <a:endParaRPr lang="en-US" noProof="0" dirty="0" smtClean="0"/>
          </a:p>
        </p:txBody>
      </p:sp>
      <p:sp>
        <p:nvSpPr>
          <p:cNvPr id="4" name="Slide Number Placeholder 3"/>
          <p:cNvSpPr>
            <a:spLocks noGrp="1" noChangeArrowheads="1"/>
          </p:cNvSpPr>
          <p:nvPr>
            <p:ph type="sldNum" sz="quarter" idx="10"/>
          </p:nvPr>
        </p:nvSpPr>
        <p:spPr>
          <a:xfrm>
            <a:off x="358775" y="6607175"/>
            <a:ext cx="685800" cy="304800"/>
          </a:xfrm>
          <a:prstGeom prst="rect">
            <a:avLst/>
          </a:prstGeom>
        </p:spPr>
        <p:txBody>
          <a:bodyPr/>
          <a:lstStyle>
            <a:lvl1pPr>
              <a:defRPr/>
            </a:lvl1pPr>
          </a:lstStyle>
          <a:p>
            <a:pPr>
              <a:defRPr/>
            </a:pPr>
            <a:fld id="{9352002B-242F-4CDC-B6D5-311ECC6B7AD0}" type="slidenum">
              <a:rPr lang="en-US"/>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391400" cy="68738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1546225"/>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62500" y="1546225"/>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noChangeArrowheads="1"/>
          </p:cNvSpPr>
          <p:nvPr>
            <p:ph type="sldNum" sz="quarter" idx="10"/>
          </p:nvPr>
        </p:nvSpPr>
        <p:spPr>
          <a:xfrm>
            <a:off x="358775" y="6607175"/>
            <a:ext cx="685800" cy="304800"/>
          </a:xfrm>
          <a:prstGeom prst="rect">
            <a:avLst/>
          </a:prstGeom>
        </p:spPr>
        <p:txBody>
          <a:bodyPr/>
          <a:lstStyle>
            <a:lvl1pPr>
              <a:defRPr/>
            </a:lvl1pPr>
          </a:lstStyle>
          <a:p>
            <a:pPr>
              <a:defRPr/>
            </a:pPr>
            <a:fld id="{8829FCE6-0B8F-41BA-85C3-CACC4CB177DB}"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3_Basic content">
    <p:spTree>
      <p:nvGrpSpPr>
        <p:cNvPr id="1" name=""/>
        <p:cNvGrpSpPr/>
        <p:nvPr/>
      </p:nvGrpSpPr>
      <p:grpSpPr>
        <a:xfrm>
          <a:off x="0" y="0"/>
          <a:ext cx="0" cy="0"/>
          <a:chOff x="0" y="0"/>
          <a:chExt cx="0" cy="0"/>
        </a:xfrm>
      </p:grpSpPr>
      <p:sp>
        <p:nvSpPr>
          <p:cNvPr id="12" name="Rectangle 11"/>
          <p:cNvSpPr/>
          <p:nvPr/>
        </p:nvSpPr>
        <p:spPr bwMode="white">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bwMode="hidden">
          <a:xfrm>
            <a:off x="457200" y="0"/>
            <a:ext cx="8686800" cy="1271016"/>
          </a:xfrm>
          <a:prstGeom prst="rect">
            <a:avLst/>
          </a:prstGeom>
          <a:solidFill>
            <a:srgbClr val="C60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57224" y="1500174"/>
            <a:ext cx="8103161" cy="4470541"/>
          </a:xfrm>
          <a:prstGeom prst="rect">
            <a:avLst/>
          </a:prstGeom>
        </p:spPr>
        <p:txBody>
          <a:bodyPr/>
          <a:lstStyle>
            <a:lvl1pPr>
              <a:buFont typeface="Wingdings" pitchFamily="2" charset="2"/>
              <a:buChar char="§"/>
              <a:defRPr sz="2400" b="0"/>
            </a:lvl1pPr>
            <a:lvl6pPr>
              <a:buNone/>
              <a:defRPr/>
            </a:lvl6pPr>
            <a:lvl7pPr>
              <a:buNone/>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Rectangle 7"/>
          <p:cNvSpPr/>
          <p:nvPr/>
        </p:nvSpPr>
        <p:spPr bwMode="ltGray">
          <a:xfrm>
            <a:off x="0" y="0"/>
            <a:ext cx="457200" cy="1271016"/>
          </a:xfrm>
          <a:prstGeom prst="rect">
            <a:avLst/>
          </a:prstGeom>
          <a:solidFill>
            <a:srgbClr val="6C6F7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bwMode="ltGray">
          <a:xfrm>
            <a:off x="0" y="1271016"/>
            <a:ext cx="457200" cy="640080"/>
          </a:xfrm>
          <a:prstGeom prst="rect">
            <a:avLst/>
          </a:prstGeom>
          <a:solidFill>
            <a:srgbClr val="B2B4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2"/>
              </a:solidFill>
            </a:endParaRPr>
          </a:p>
        </p:txBody>
      </p:sp>
      <p:pic>
        <p:nvPicPr>
          <p:cNvPr id="11" name="Picture 27" descr="Haemonetics-Logo_colorbar-horizontal_RGB(AB)"/>
          <p:cNvPicPr>
            <a:picLocks noChangeAspect="1" noChangeArrowheads="1"/>
          </p:cNvPicPr>
          <p:nvPr/>
        </p:nvPicPr>
        <p:blipFill>
          <a:blip r:embed="rId2" cstate="print"/>
          <a:srcRect/>
          <a:stretch>
            <a:fillRect/>
          </a:stretch>
        </p:blipFill>
        <p:spPr bwMode="auto">
          <a:xfrm>
            <a:off x="5368925" y="6413500"/>
            <a:ext cx="3503613" cy="331788"/>
          </a:xfrm>
          <a:prstGeom prst="rect">
            <a:avLst/>
          </a:prstGeom>
          <a:noFill/>
        </p:spPr>
      </p:pic>
      <p:sp>
        <p:nvSpPr>
          <p:cNvPr id="10" name="TextBox 9"/>
          <p:cNvSpPr txBox="1"/>
          <p:nvPr/>
        </p:nvSpPr>
        <p:spPr>
          <a:xfrm>
            <a:off x="214282" y="6500834"/>
            <a:ext cx="500066" cy="230832"/>
          </a:xfrm>
          <a:prstGeom prst="rect">
            <a:avLst/>
          </a:prstGeom>
          <a:noFill/>
        </p:spPr>
        <p:txBody>
          <a:bodyPr wrap="square" rtlCol="0">
            <a:spAutoFit/>
          </a:bodyPr>
          <a:lstStyle/>
          <a:p>
            <a:pPr>
              <a:buClr>
                <a:schemeClr val="accent4"/>
              </a:buClr>
              <a:buFont typeface="Wingdings" charset="2"/>
              <a:buNone/>
            </a:pPr>
            <a:fld id="{8B649093-EE8E-4456-A26E-C2EB6809D986}" type="slidenum">
              <a:rPr lang="en-US" sz="900" smtClean="0">
                <a:solidFill>
                  <a:schemeClr val="accent4"/>
                </a:solidFill>
              </a:rPr>
              <a:pPr>
                <a:buClr>
                  <a:schemeClr val="accent4"/>
                </a:buClr>
                <a:buFont typeface="Wingdings" charset="2"/>
                <a:buNone/>
              </a:pPr>
              <a:t>‹#›</a:t>
            </a:fld>
            <a:endParaRPr lang="en-US" sz="900" dirty="0" smtClean="0">
              <a:solidFill>
                <a:schemeClr val="accent4"/>
              </a:solidFill>
            </a:endParaRPr>
          </a:p>
        </p:txBody>
      </p:sp>
      <p:sp>
        <p:nvSpPr>
          <p:cNvPr id="13" name="TextBox 12"/>
          <p:cNvSpPr txBox="1"/>
          <p:nvPr/>
        </p:nvSpPr>
        <p:spPr>
          <a:xfrm>
            <a:off x="714348" y="6500834"/>
            <a:ext cx="2857520" cy="230832"/>
          </a:xfrm>
          <a:prstGeom prst="rect">
            <a:avLst/>
          </a:prstGeom>
          <a:noFill/>
        </p:spPr>
        <p:txBody>
          <a:bodyPr wrap="square" rtlCol="0">
            <a:spAutoFit/>
          </a:bodyPr>
          <a:lstStyle/>
          <a:p>
            <a:pPr>
              <a:buClr>
                <a:schemeClr val="accent4"/>
              </a:buClr>
              <a:buFont typeface="Wingdings" charset="2"/>
              <a:buNone/>
            </a:pPr>
            <a:r>
              <a:rPr lang="en-US" sz="900" dirty="0" smtClean="0"/>
              <a:t>© 2011 Haemonetics Corp</a:t>
            </a:r>
          </a:p>
        </p:txBody>
      </p:sp>
      <p:sp>
        <p:nvSpPr>
          <p:cNvPr id="15" name="Title 1"/>
          <p:cNvSpPr>
            <a:spLocks noGrp="1"/>
          </p:cNvSpPr>
          <p:nvPr>
            <p:ph type="title"/>
          </p:nvPr>
        </p:nvSpPr>
        <p:spPr bwMode="black">
          <a:xfrm>
            <a:off x="741363" y="73152"/>
            <a:ext cx="8107361" cy="1143000"/>
          </a:xfrm>
          <a:prstGeom prst="rect">
            <a:avLst/>
          </a:prstGeom>
        </p:spPr>
        <p:txBody>
          <a:bodyPr lIns="90000">
            <a:normAutofit/>
          </a:bodyPr>
          <a:lstStyle>
            <a:lvl1pPr>
              <a:defRPr sz="3200">
                <a:solidFill>
                  <a:srgbClr val="FFFFFF"/>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595706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10"/>
          <p:cNvSpPr>
            <a:spLocks noGrp="1"/>
          </p:cNvSpPr>
          <p:nvPr>
            <p:ph type="ftr" sz="quarter" idx="10"/>
          </p:nvPr>
        </p:nvSpPr>
        <p:spPr/>
        <p:txBody>
          <a:bodyPr/>
          <a:lstStyle>
            <a:lvl1pPr>
              <a:defRPr/>
            </a:lvl1pPr>
          </a:lstStyle>
          <a:p>
            <a:pPr>
              <a:defRPr/>
            </a:pPr>
            <a:r>
              <a:rPr lang="en-US" dirty="0"/>
              <a:t>© 2011 Haemonetics Corp.  COMPANY CONFIDENTIAL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dirty="0"/>
              <a:t>© 2011 Haemonetics Corp.  COMPANY CONFIDENTIAL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dirty="0"/>
              <a:t>© 2011 Haemonetics Corp.  COMPANY CONFIDENTIAL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dirty="0"/>
              <a:t>© 2011 Haemonetics Corp.  COMPANY CONFIDENTIAL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dirty="0"/>
              <a:t>© 2011 Haemonetics Corp.  COMPANY CONFIDENTIAL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image" Target="../media/image2.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4.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16" descr="Haemonetics-Logo_colorbar-stacked_RGB(AB)"/>
          <p:cNvPicPr>
            <a:picLocks noChangeAspect="1" noChangeArrowheads="1"/>
          </p:cNvPicPr>
          <p:nvPr userDrawn="1"/>
        </p:nvPicPr>
        <p:blipFill>
          <a:blip r:embed="rId13" cstate="print"/>
          <a:srcRect/>
          <a:stretch>
            <a:fillRect/>
          </a:stretch>
        </p:blipFill>
        <p:spPr bwMode="auto">
          <a:xfrm>
            <a:off x="6134100" y="5878513"/>
            <a:ext cx="2743200" cy="865187"/>
          </a:xfrm>
          <a:prstGeom prst="rect">
            <a:avLst/>
          </a:prstGeom>
          <a:noFill/>
          <a:ln w="9525">
            <a:noFill/>
            <a:miter lim="800000"/>
            <a:headEnd/>
            <a:tailEnd/>
          </a:ln>
        </p:spPr>
      </p:pic>
      <p:sp>
        <p:nvSpPr>
          <p:cNvPr id="8" name="Rectangle 7"/>
          <p:cNvSpPr/>
          <p:nvPr userDrawn="1"/>
        </p:nvSpPr>
        <p:spPr bwMode="hidden">
          <a:xfrm>
            <a:off x="457200" y="0"/>
            <a:ext cx="8686800" cy="3429000"/>
          </a:xfrm>
          <a:prstGeom prst="rect">
            <a:avLst/>
          </a:prstGeom>
          <a:solidFill>
            <a:srgbClr val="C60C3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buClrTx/>
              <a:buFontTx/>
              <a:buNone/>
              <a:defRPr/>
            </a:pPr>
            <a:endParaRPr lang="en-US" sz="1800" dirty="0"/>
          </a:p>
        </p:txBody>
      </p:sp>
      <p:sp>
        <p:nvSpPr>
          <p:cNvPr id="9" name="Rectangle 8"/>
          <p:cNvSpPr/>
          <p:nvPr userDrawn="1"/>
        </p:nvSpPr>
        <p:spPr bwMode="ltGray">
          <a:xfrm>
            <a:off x="0" y="0"/>
            <a:ext cx="457200" cy="3429000"/>
          </a:xfrm>
          <a:prstGeom prst="rect">
            <a:avLst/>
          </a:prstGeom>
          <a:solidFill>
            <a:srgbClr val="6C6F7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buClrTx/>
              <a:buFontTx/>
              <a:buNone/>
              <a:defRPr/>
            </a:pPr>
            <a:endParaRPr lang="en-US" sz="1800" dirty="0"/>
          </a:p>
        </p:txBody>
      </p:sp>
      <p:sp>
        <p:nvSpPr>
          <p:cNvPr id="10" name="Rectangle 9"/>
          <p:cNvSpPr/>
          <p:nvPr userDrawn="1"/>
        </p:nvSpPr>
        <p:spPr bwMode="ltGray">
          <a:xfrm>
            <a:off x="0" y="3429000"/>
            <a:ext cx="457200" cy="1938338"/>
          </a:xfrm>
          <a:prstGeom prst="rect">
            <a:avLst/>
          </a:prstGeom>
          <a:solidFill>
            <a:srgbClr val="B2B4B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buClrTx/>
              <a:buFontTx/>
              <a:buNone/>
              <a:defRPr/>
            </a:pPr>
            <a:endParaRPr lang="en-US" sz="1800" dirty="0">
              <a:solidFill>
                <a:schemeClr val="tx2"/>
              </a:solidFill>
            </a:endParaRPr>
          </a:p>
        </p:txBody>
      </p:sp>
      <p:sp>
        <p:nvSpPr>
          <p:cNvPr id="6150" name="Rectangle 27"/>
          <p:cNvSpPr>
            <a:spLocks noGrp="1" noChangeArrowheads="1"/>
          </p:cNvSpPr>
          <p:nvPr>
            <p:ph type="body" idx="1"/>
          </p:nvPr>
        </p:nvSpPr>
        <p:spPr bwMode="auto">
          <a:xfrm>
            <a:off x="762000" y="3810000"/>
            <a:ext cx="82296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Textmasterformate durch Klicken bearbeiten</a:t>
            </a:r>
          </a:p>
        </p:txBody>
      </p:sp>
      <p:sp>
        <p:nvSpPr>
          <p:cNvPr id="6151" name="Rectangle 30"/>
          <p:cNvSpPr>
            <a:spLocks noGrp="1" noChangeArrowheads="1"/>
          </p:cNvSpPr>
          <p:nvPr>
            <p:ph type="title"/>
          </p:nvPr>
        </p:nvSpPr>
        <p:spPr bwMode="auto">
          <a:xfrm>
            <a:off x="723900" y="381000"/>
            <a:ext cx="8229600" cy="2921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Titelmasterformat durch Klicken bearbeiten</a:t>
            </a:r>
          </a:p>
        </p:txBody>
      </p:sp>
      <p:sp>
        <p:nvSpPr>
          <p:cNvPr id="12" name="Footer Placeholder 10"/>
          <p:cNvSpPr>
            <a:spLocks noGrp="1"/>
          </p:cNvSpPr>
          <p:nvPr>
            <p:ph type="ftr" sz="quarter" idx="3"/>
          </p:nvPr>
        </p:nvSpPr>
        <p:spPr>
          <a:xfrm>
            <a:off x="777875" y="6327775"/>
            <a:ext cx="3565525" cy="365125"/>
          </a:xfrm>
          <a:prstGeom prst="rect">
            <a:avLst/>
          </a:prstGeom>
        </p:spPr>
        <p:txBody>
          <a:bodyPr vert="horz" wrap="square" lIns="91440" tIns="45720" rIns="91440" bIns="45720" numCol="1" anchor="ctr" anchorCtr="0" compatLnSpc="1">
            <a:prstTxWarp prst="textNoShape">
              <a:avLst/>
            </a:prstTxWarp>
          </a:bodyPr>
          <a:lstStyle>
            <a:lvl1pPr>
              <a:spcBef>
                <a:spcPct val="0"/>
              </a:spcBef>
              <a:buClrTx/>
              <a:buFontTx/>
              <a:buNone/>
              <a:defRPr sz="1000">
                <a:latin typeface="Arial" pitchFamily="34" charset="0"/>
                <a:ea typeface="ＭＳ Ｐゴシック"/>
                <a:cs typeface="ＭＳ Ｐゴシック"/>
              </a:defRPr>
            </a:lvl1pPr>
          </a:lstStyle>
          <a:p>
            <a:pPr>
              <a:defRPr/>
            </a:pPr>
            <a:r>
              <a:rPr lang="en-US" dirty="0"/>
              <a:t>© 2011 Haemonetics Corp.  COMPANY CONFIDENTIAL</a:t>
            </a:r>
          </a:p>
        </p:txBody>
      </p:sp>
    </p:spTree>
  </p:cSld>
  <p:clrMap bg1="lt1" tx1="dk1" bg2="lt2" tx2="dk2" accent1="accent1" accent2="accent2" accent3="accent3" accent4="accent4" accent5="accent5" accent6="accent6" hlink="hlink" folHlink="folHlink"/>
  <p:sldLayoutIdLst>
    <p:sldLayoutId id="2147485601" r:id="rId1"/>
    <p:sldLayoutId id="2147485561" r:id="rId2"/>
    <p:sldLayoutId id="2147485562" r:id="rId3"/>
    <p:sldLayoutId id="2147485563" r:id="rId4"/>
    <p:sldLayoutId id="2147485564" r:id="rId5"/>
    <p:sldLayoutId id="2147485565" r:id="rId6"/>
    <p:sldLayoutId id="2147485566" r:id="rId7"/>
    <p:sldLayoutId id="2147485567" r:id="rId8"/>
    <p:sldLayoutId id="2147485568" r:id="rId9"/>
    <p:sldLayoutId id="2147485569" r:id="rId10"/>
    <p:sldLayoutId id="2147485570" r:id="rId11"/>
  </p:sldLayoutIdLst>
  <p:timing>
    <p:tnLst>
      <p:par>
        <p:cTn id="1" dur="indefinite" restart="never" nodeType="tmRoot"/>
      </p:par>
    </p:tnLst>
  </p:timing>
  <p:hf sldNum="0" hdr="0" dt="0"/>
  <p:txStyles>
    <p:titleStyle>
      <a:lvl1pPr algn="l" rtl="0" eaLnBrk="0" fontAlgn="base" hangingPunct="0">
        <a:spcBef>
          <a:spcPct val="0"/>
        </a:spcBef>
        <a:spcAft>
          <a:spcPct val="0"/>
        </a:spcAft>
        <a:defRPr sz="5400">
          <a:solidFill>
            <a:schemeClr val="bg1"/>
          </a:solidFill>
          <a:latin typeface="+mj-lt"/>
          <a:ea typeface="+mj-ea"/>
          <a:cs typeface="+mj-cs"/>
        </a:defRPr>
      </a:lvl1pPr>
      <a:lvl2pPr algn="l" rtl="0" eaLnBrk="0" fontAlgn="base" hangingPunct="0">
        <a:spcBef>
          <a:spcPct val="0"/>
        </a:spcBef>
        <a:spcAft>
          <a:spcPct val="0"/>
        </a:spcAft>
        <a:defRPr sz="5400">
          <a:solidFill>
            <a:schemeClr val="bg1"/>
          </a:solidFill>
          <a:latin typeface="Arial" pitchFamily="34" charset="0"/>
          <a:ea typeface="ヒラギノ角ゴ Pro W3" pitchFamily="64" charset="-128"/>
        </a:defRPr>
      </a:lvl2pPr>
      <a:lvl3pPr algn="l" rtl="0" eaLnBrk="0" fontAlgn="base" hangingPunct="0">
        <a:spcBef>
          <a:spcPct val="0"/>
        </a:spcBef>
        <a:spcAft>
          <a:spcPct val="0"/>
        </a:spcAft>
        <a:defRPr sz="5400">
          <a:solidFill>
            <a:schemeClr val="bg1"/>
          </a:solidFill>
          <a:latin typeface="Arial" pitchFamily="34" charset="0"/>
          <a:ea typeface="ヒラギノ角ゴ Pro W3" pitchFamily="64" charset="-128"/>
        </a:defRPr>
      </a:lvl3pPr>
      <a:lvl4pPr algn="l" rtl="0" eaLnBrk="0" fontAlgn="base" hangingPunct="0">
        <a:spcBef>
          <a:spcPct val="0"/>
        </a:spcBef>
        <a:spcAft>
          <a:spcPct val="0"/>
        </a:spcAft>
        <a:defRPr sz="5400">
          <a:solidFill>
            <a:schemeClr val="bg1"/>
          </a:solidFill>
          <a:latin typeface="Arial" pitchFamily="34" charset="0"/>
          <a:ea typeface="ヒラギノ角ゴ Pro W3" pitchFamily="64" charset="-128"/>
        </a:defRPr>
      </a:lvl4pPr>
      <a:lvl5pPr algn="l" rtl="0" eaLnBrk="0" fontAlgn="base" hangingPunct="0">
        <a:spcBef>
          <a:spcPct val="0"/>
        </a:spcBef>
        <a:spcAft>
          <a:spcPct val="0"/>
        </a:spcAft>
        <a:defRPr sz="5400">
          <a:solidFill>
            <a:schemeClr val="bg1"/>
          </a:solidFill>
          <a:latin typeface="Arial" pitchFamily="34" charset="0"/>
          <a:ea typeface="ヒラギノ角ゴ Pro W3" pitchFamily="64" charset="-128"/>
        </a:defRPr>
      </a:lvl5pPr>
      <a:lvl6pPr marL="457200" algn="l" rtl="0" fontAlgn="base">
        <a:spcBef>
          <a:spcPct val="0"/>
        </a:spcBef>
        <a:spcAft>
          <a:spcPct val="0"/>
        </a:spcAft>
        <a:defRPr sz="5400">
          <a:solidFill>
            <a:schemeClr val="bg1"/>
          </a:solidFill>
          <a:latin typeface="Arial" pitchFamily="34" charset="0"/>
          <a:ea typeface="ヒラギノ角ゴ Pro W3" pitchFamily="64" charset="-128"/>
        </a:defRPr>
      </a:lvl6pPr>
      <a:lvl7pPr marL="914400" algn="l" rtl="0" fontAlgn="base">
        <a:spcBef>
          <a:spcPct val="0"/>
        </a:spcBef>
        <a:spcAft>
          <a:spcPct val="0"/>
        </a:spcAft>
        <a:defRPr sz="5400">
          <a:solidFill>
            <a:schemeClr val="bg1"/>
          </a:solidFill>
          <a:latin typeface="Arial" pitchFamily="34" charset="0"/>
          <a:ea typeface="ヒラギノ角ゴ Pro W3" pitchFamily="64" charset="-128"/>
        </a:defRPr>
      </a:lvl7pPr>
      <a:lvl8pPr marL="1371600" algn="l" rtl="0" fontAlgn="base">
        <a:spcBef>
          <a:spcPct val="0"/>
        </a:spcBef>
        <a:spcAft>
          <a:spcPct val="0"/>
        </a:spcAft>
        <a:defRPr sz="5400">
          <a:solidFill>
            <a:schemeClr val="bg1"/>
          </a:solidFill>
          <a:latin typeface="Arial" pitchFamily="34" charset="0"/>
          <a:ea typeface="ヒラギノ角ゴ Pro W3" pitchFamily="64" charset="-128"/>
        </a:defRPr>
      </a:lvl8pPr>
      <a:lvl9pPr marL="1828800" algn="l" rtl="0" fontAlgn="base">
        <a:spcBef>
          <a:spcPct val="0"/>
        </a:spcBef>
        <a:spcAft>
          <a:spcPct val="0"/>
        </a:spcAft>
        <a:defRPr sz="5400">
          <a:solidFill>
            <a:schemeClr val="bg1"/>
          </a:solidFill>
          <a:latin typeface="Arial" pitchFamily="34" charset="0"/>
          <a:ea typeface="ヒラギノ角ゴ Pro W3" pitchFamily="64" charset="-128"/>
        </a:defRPr>
      </a:lvl9pPr>
    </p:titleStyle>
    <p:bodyStyle>
      <a:lvl1pPr marL="177800" indent="-177800" algn="l" rtl="0" eaLnBrk="0" fontAlgn="base" hangingPunct="0">
        <a:spcBef>
          <a:spcPct val="20000"/>
        </a:spcBef>
        <a:spcAft>
          <a:spcPct val="0"/>
        </a:spcAft>
        <a:buClr>
          <a:srgbClr val="DC002E"/>
        </a:buClr>
        <a:buFont typeface="Wingdings" pitchFamily="2" charset="2"/>
        <a:defRPr>
          <a:solidFill>
            <a:schemeClr val="tx1"/>
          </a:solidFill>
          <a:latin typeface="+mn-lt"/>
          <a:ea typeface="+mn-ea"/>
          <a:cs typeface="+mn-cs"/>
        </a:defRPr>
      </a:lvl1pPr>
      <a:lvl2pPr marL="536575" indent="-179388" algn="l" rtl="0" eaLnBrk="0" fontAlgn="base" hangingPunct="0">
        <a:spcBef>
          <a:spcPct val="20000"/>
        </a:spcBef>
        <a:spcAft>
          <a:spcPct val="0"/>
        </a:spcAft>
        <a:buClr>
          <a:srgbClr val="DC002E"/>
        </a:buClr>
        <a:buFont typeface="Wingdings" pitchFamily="2" charset="2"/>
        <a:defRPr sz="2000">
          <a:solidFill>
            <a:schemeClr val="tx1"/>
          </a:solidFill>
          <a:latin typeface="+mn-lt"/>
          <a:ea typeface="+mn-ea"/>
        </a:defRPr>
      </a:lvl2pPr>
      <a:lvl3pPr marL="900113" indent="-184150" algn="l" rtl="0" eaLnBrk="0" fontAlgn="base" hangingPunct="0">
        <a:spcBef>
          <a:spcPct val="20000"/>
        </a:spcBef>
        <a:spcAft>
          <a:spcPct val="0"/>
        </a:spcAft>
        <a:buClr>
          <a:srgbClr val="DC002E"/>
        </a:buClr>
        <a:buFont typeface="Wingdings" pitchFamily="2" charset="2"/>
        <a:defRPr sz="2000">
          <a:solidFill>
            <a:schemeClr val="tx1"/>
          </a:solidFill>
          <a:latin typeface="+mn-lt"/>
          <a:ea typeface="+mn-ea"/>
        </a:defRPr>
      </a:lvl3pPr>
      <a:lvl4pPr marL="1257300" indent="-176213" algn="l" rtl="0" eaLnBrk="0" fontAlgn="base" hangingPunct="0">
        <a:spcBef>
          <a:spcPct val="20000"/>
        </a:spcBef>
        <a:spcAft>
          <a:spcPct val="0"/>
        </a:spcAft>
        <a:buClr>
          <a:srgbClr val="DC002E"/>
        </a:buClr>
        <a:buFont typeface="Wingdings" pitchFamily="2" charset="2"/>
        <a:defRPr>
          <a:solidFill>
            <a:schemeClr val="tx1"/>
          </a:solidFill>
          <a:latin typeface="+mn-lt"/>
          <a:ea typeface="+mn-ea"/>
        </a:defRPr>
      </a:lvl4pPr>
      <a:lvl5pPr marL="1614488" indent="-177800" algn="l" rtl="0" eaLnBrk="0" fontAlgn="base" hangingPunct="0">
        <a:spcBef>
          <a:spcPct val="20000"/>
        </a:spcBef>
        <a:spcAft>
          <a:spcPct val="0"/>
        </a:spcAft>
        <a:buClr>
          <a:srgbClr val="DC002E"/>
        </a:buClr>
        <a:buFont typeface="Wingdings" pitchFamily="2" charset="2"/>
        <a:defRPr>
          <a:solidFill>
            <a:schemeClr val="tx1"/>
          </a:solidFill>
          <a:latin typeface="+mn-lt"/>
          <a:ea typeface="+mn-ea"/>
        </a:defRPr>
      </a:lvl5pPr>
      <a:lvl6pPr marL="2071688" indent="-177800" algn="l" rtl="0" fontAlgn="base">
        <a:spcBef>
          <a:spcPct val="20000"/>
        </a:spcBef>
        <a:spcAft>
          <a:spcPct val="0"/>
        </a:spcAft>
        <a:buClr>
          <a:srgbClr val="DC002E"/>
        </a:buClr>
        <a:buFont typeface="Wingdings" pitchFamily="2" charset="2"/>
        <a:defRPr>
          <a:solidFill>
            <a:schemeClr val="tx1"/>
          </a:solidFill>
          <a:latin typeface="+mn-lt"/>
          <a:ea typeface="+mn-ea"/>
        </a:defRPr>
      </a:lvl6pPr>
      <a:lvl7pPr marL="2528888" indent="-177800" algn="l" rtl="0" fontAlgn="base">
        <a:spcBef>
          <a:spcPct val="20000"/>
        </a:spcBef>
        <a:spcAft>
          <a:spcPct val="0"/>
        </a:spcAft>
        <a:buClr>
          <a:srgbClr val="DC002E"/>
        </a:buClr>
        <a:buFont typeface="Wingdings" pitchFamily="2" charset="2"/>
        <a:defRPr>
          <a:solidFill>
            <a:schemeClr val="tx1"/>
          </a:solidFill>
          <a:latin typeface="+mn-lt"/>
          <a:ea typeface="+mn-ea"/>
        </a:defRPr>
      </a:lvl7pPr>
      <a:lvl8pPr marL="2986088" indent="-177800" algn="l" rtl="0" fontAlgn="base">
        <a:spcBef>
          <a:spcPct val="20000"/>
        </a:spcBef>
        <a:spcAft>
          <a:spcPct val="0"/>
        </a:spcAft>
        <a:buClr>
          <a:srgbClr val="DC002E"/>
        </a:buClr>
        <a:buFont typeface="Wingdings" pitchFamily="2" charset="2"/>
        <a:defRPr>
          <a:solidFill>
            <a:schemeClr val="tx1"/>
          </a:solidFill>
          <a:latin typeface="+mn-lt"/>
          <a:ea typeface="+mn-ea"/>
        </a:defRPr>
      </a:lvl8pPr>
      <a:lvl9pPr marL="3443288" indent="-177800" algn="l" rtl="0" fontAlgn="base">
        <a:spcBef>
          <a:spcPct val="20000"/>
        </a:spcBef>
        <a:spcAft>
          <a:spcPct val="0"/>
        </a:spcAft>
        <a:buClr>
          <a:srgbClr val="DC002E"/>
        </a:buClr>
        <a:buFont typeface="Wingdings" pitchFamily="2" charset="2"/>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hidden">
          <a:xfrm>
            <a:off x="457200" y="1298575"/>
            <a:ext cx="8686800" cy="2130425"/>
          </a:xfrm>
          <a:prstGeom prst="rect">
            <a:avLst/>
          </a:prstGeom>
          <a:solidFill>
            <a:srgbClr val="C60C3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buClrTx/>
              <a:buFontTx/>
              <a:buNone/>
              <a:defRPr/>
            </a:pPr>
            <a:endParaRPr lang="en-US" sz="1800" dirty="0"/>
          </a:p>
        </p:txBody>
      </p:sp>
      <p:sp>
        <p:nvSpPr>
          <p:cNvPr id="9" name="Rectangle 8"/>
          <p:cNvSpPr/>
          <p:nvPr userDrawn="1"/>
        </p:nvSpPr>
        <p:spPr bwMode="ltGray">
          <a:xfrm>
            <a:off x="0" y="1298575"/>
            <a:ext cx="457200" cy="2130425"/>
          </a:xfrm>
          <a:prstGeom prst="rect">
            <a:avLst/>
          </a:prstGeom>
          <a:solidFill>
            <a:srgbClr val="6C6F7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buClrTx/>
              <a:buFontTx/>
              <a:buNone/>
              <a:defRPr/>
            </a:pPr>
            <a:endParaRPr lang="en-US" sz="1800" dirty="0"/>
          </a:p>
        </p:txBody>
      </p:sp>
      <p:sp>
        <p:nvSpPr>
          <p:cNvPr id="10" name="Rectangle 9"/>
          <p:cNvSpPr/>
          <p:nvPr userDrawn="1"/>
        </p:nvSpPr>
        <p:spPr bwMode="ltGray">
          <a:xfrm>
            <a:off x="0" y="3429000"/>
            <a:ext cx="457200" cy="1116013"/>
          </a:xfrm>
          <a:prstGeom prst="rect">
            <a:avLst/>
          </a:prstGeom>
          <a:solidFill>
            <a:srgbClr val="B2B4B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buClrTx/>
              <a:buFontTx/>
              <a:buNone/>
              <a:defRPr/>
            </a:pPr>
            <a:endParaRPr lang="en-US" sz="1800" dirty="0">
              <a:solidFill>
                <a:schemeClr val="tx2"/>
              </a:solidFill>
            </a:endParaRPr>
          </a:p>
        </p:txBody>
      </p:sp>
      <p:pic>
        <p:nvPicPr>
          <p:cNvPr id="7173" name="Picture 27" descr="Haemonetics-Logo_colorbar-horizontal_RGB(AB)"/>
          <p:cNvPicPr>
            <a:picLocks noChangeAspect="1" noChangeArrowheads="1"/>
          </p:cNvPicPr>
          <p:nvPr userDrawn="1"/>
        </p:nvPicPr>
        <p:blipFill>
          <a:blip r:embed="rId13" cstate="print"/>
          <a:srcRect/>
          <a:stretch>
            <a:fillRect/>
          </a:stretch>
        </p:blipFill>
        <p:spPr bwMode="auto">
          <a:xfrm>
            <a:off x="5368925" y="6413500"/>
            <a:ext cx="3503613" cy="331788"/>
          </a:xfrm>
          <a:prstGeom prst="rect">
            <a:avLst/>
          </a:prstGeom>
          <a:noFill/>
          <a:ln w="9525">
            <a:noFill/>
            <a:miter lim="800000"/>
            <a:headEnd/>
            <a:tailEnd/>
          </a:ln>
        </p:spPr>
      </p:pic>
      <p:sp>
        <p:nvSpPr>
          <p:cNvPr id="7174" name="Title Placeholder 1"/>
          <p:cNvSpPr>
            <a:spLocks noGrp="1"/>
          </p:cNvSpPr>
          <p:nvPr>
            <p:ph type="title"/>
          </p:nvPr>
        </p:nvSpPr>
        <p:spPr bwMode="auto">
          <a:xfrm>
            <a:off x="741363" y="1371600"/>
            <a:ext cx="8075612" cy="1905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7175" name="Text Placeholder 2"/>
          <p:cNvSpPr>
            <a:spLocks noGrp="1"/>
          </p:cNvSpPr>
          <p:nvPr>
            <p:ph type="body" idx="1"/>
          </p:nvPr>
        </p:nvSpPr>
        <p:spPr bwMode="auto">
          <a:xfrm>
            <a:off x="841375" y="3810000"/>
            <a:ext cx="7975600" cy="762000"/>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text styles</a:t>
            </a:r>
          </a:p>
        </p:txBody>
      </p:sp>
      <p:sp>
        <p:nvSpPr>
          <p:cNvPr id="63499" name="Rectangle 11"/>
          <p:cNvSpPr>
            <a:spLocks noChangeArrowheads="1"/>
          </p:cNvSpPr>
          <p:nvPr userDrawn="1"/>
        </p:nvSpPr>
        <p:spPr bwMode="black">
          <a:xfrm>
            <a:off x="76200" y="6386513"/>
            <a:ext cx="685800" cy="304800"/>
          </a:xfrm>
          <a:prstGeom prst="rect">
            <a:avLst/>
          </a:prstGeom>
          <a:noFill/>
          <a:ln w="9525">
            <a:noFill/>
            <a:miter lim="800000"/>
            <a:headEnd/>
            <a:tailEnd/>
          </a:ln>
        </p:spPr>
        <p:txBody>
          <a:bodyPr/>
          <a:lstStyle/>
          <a:p>
            <a:pPr algn="r" eaLnBrk="0" hangingPunct="0">
              <a:spcBef>
                <a:spcPct val="0"/>
              </a:spcBef>
              <a:buClrTx/>
              <a:buFontTx/>
              <a:buNone/>
              <a:defRPr/>
            </a:pPr>
            <a:fld id="{EDCFDD97-4D74-4562-A23F-21CFCD6CD703}" type="slidenum">
              <a:rPr lang="en-US" sz="1000">
                <a:solidFill>
                  <a:schemeClr val="accent1"/>
                </a:solidFill>
                <a:latin typeface="Arial" pitchFamily="34" charset="0"/>
              </a:rPr>
              <a:pPr algn="r" eaLnBrk="0" hangingPunct="0">
                <a:spcBef>
                  <a:spcPct val="0"/>
                </a:spcBef>
                <a:buClrTx/>
                <a:buFontTx/>
                <a:buNone/>
                <a:defRPr/>
              </a:pPr>
              <a:t>‹#›</a:t>
            </a:fld>
            <a:endParaRPr lang="en-US" sz="1000" dirty="0">
              <a:solidFill>
                <a:schemeClr val="accent1"/>
              </a:solidFill>
              <a:latin typeface="Arial" pitchFamily="34" charset="0"/>
            </a:endParaRPr>
          </a:p>
        </p:txBody>
      </p:sp>
      <p:sp>
        <p:nvSpPr>
          <p:cNvPr id="12" name="Footer Placeholder 10"/>
          <p:cNvSpPr>
            <a:spLocks noGrp="1"/>
          </p:cNvSpPr>
          <p:nvPr>
            <p:ph type="ftr" sz="quarter" idx="3"/>
          </p:nvPr>
        </p:nvSpPr>
        <p:spPr>
          <a:xfrm>
            <a:off x="777875" y="6327775"/>
            <a:ext cx="3565525" cy="365125"/>
          </a:xfrm>
          <a:prstGeom prst="rect">
            <a:avLst/>
          </a:prstGeom>
        </p:spPr>
        <p:txBody>
          <a:bodyPr vert="horz" wrap="square" lIns="91440" tIns="45720" rIns="91440" bIns="45720" numCol="1" anchor="ctr" anchorCtr="0" compatLnSpc="1">
            <a:prstTxWarp prst="textNoShape">
              <a:avLst/>
            </a:prstTxWarp>
          </a:bodyPr>
          <a:lstStyle>
            <a:lvl1pPr>
              <a:spcBef>
                <a:spcPct val="0"/>
              </a:spcBef>
              <a:buClrTx/>
              <a:buFontTx/>
              <a:buNone/>
              <a:defRPr sz="1000">
                <a:latin typeface="Arial" pitchFamily="34" charset="0"/>
                <a:ea typeface="ＭＳ Ｐゴシック"/>
                <a:cs typeface="ＭＳ Ｐゴシック"/>
              </a:defRPr>
            </a:lvl1pPr>
          </a:lstStyle>
          <a:p>
            <a:pPr>
              <a:defRPr/>
            </a:pPr>
            <a:r>
              <a:rPr lang="en-US" dirty="0"/>
              <a:t>© 2011 Haemonetics Corp.  COMPANY CONFIDENTIAL</a:t>
            </a:r>
          </a:p>
        </p:txBody>
      </p:sp>
    </p:spTree>
  </p:cSld>
  <p:clrMap bg1="lt1" tx1="dk1" bg2="lt2" tx2="dk2" accent1="accent1" accent2="accent2" accent3="accent3" accent4="accent4" accent5="accent5" accent6="accent6" hlink="hlink" folHlink="folHlink"/>
  <p:sldLayoutIdLst>
    <p:sldLayoutId id="2147485602" r:id="rId1"/>
    <p:sldLayoutId id="2147485571" r:id="rId2"/>
    <p:sldLayoutId id="2147485572" r:id="rId3"/>
    <p:sldLayoutId id="2147485573" r:id="rId4"/>
    <p:sldLayoutId id="2147485574" r:id="rId5"/>
    <p:sldLayoutId id="2147485575" r:id="rId6"/>
    <p:sldLayoutId id="2147485576" r:id="rId7"/>
    <p:sldLayoutId id="2147485577" r:id="rId8"/>
    <p:sldLayoutId id="2147485578" r:id="rId9"/>
    <p:sldLayoutId id="2147485579" r:id="rId10"/>
    <p:sldLayoutId id="2147485580" r:id="rId11"/>
  </p:sldLayoutIdLst>
  <p:timing>
    <p:tnLst>
      <p:par>
        <p:cTn id="1" dur="indefinite" restart="never" nodeType="tmRoot"/>
      </p:par>
    </p:tnLst>
  </p:timing>
  <p:hf sldNum="0" hdr="0" dt="0"/>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pitchFamily="34" charset="0"/>
          <a:ea typeface="ヒラギノ角ゴ Pro W3" pitchFamily="64" charset="-128"/>
        </a:defRPr>
      </a:lvl2pPr>
      <a:lvl3pPr algn="l" rtl="0" eaLnBrk="0" fontAlgn="base" hangingPunct="0">
        <a:spcBef>
          <a:spcPct val="0"/>
        </a:spcBef>
        <a:spcAft>
          <a:spcPct val="0"/>
        </a:spcAft>
        <a:defRPr sz="4000">
          <a:solidFill>
            <a:schemeClr val="bg1"/>
          </a:solidFill>
          <a:latin typeface="Arial" pitchFamily="34" charset="0"/>
          <a:ea typeface="ヒラギノ角ゴ Pro W3" pitchFamily="64" charset="-128"/>
        </a:defRPr>
      </a:lvl3pPr>
      <a:lvl4pPr algn="l" rtl="0" eaLnBrk="0" fontAlgn="base" hangingPunct="0">
        <a:spcBef>
          <a:spcPct val="0"/>
        </a:spcBef>
        <a:spcAft>
          <a:spcPct val="0"/>
        </a:spcAft>
        <a:defRPr sz="4000">
          <a:solidFill>
            <a:schemeClr val="bg1"/>
          </a:solidFill>
          <a:latin typeface="Arial" pitchFamily="34" charset="0"/>
          <a:ea typeface="ヒラギノ角ゴ Pro W3" pitchFamily="64" charset="-128"/>
        </a:defRPr>
      </a:lvl4pPr>
      <a:lvl5pPr algn="l" rtl="0" eaLnBrk="0" fontAlgn="base" hangingPunct="0">
        <a:spcBef>
          <a:spcPct val="0"/>
        </a:spcBef>
        <a:spcAft>
          <a:spcPct val="0"/>
        </a:spcAft>
        <a:defRPr sz="4000">
          <a:solidFill>
            <a:schemeClr val="bg1"/>
          </a:solidFill>
          <a:latin typeface="Arial" pitchFamily="34" charset="0"/>
          <a:ea typeface="ヒラギノ角ゴ Pro W3" pitchFamily="64" charset="-128"/>
        </a:defRPr>
      </a:lvl5pPr>
      <a:lvl6pPr marL="457200" algn="l" rtl="0" fontAlgn="base">
        <a:spcBef>
          <a:spcPct val="0"/>
        </a:spcBef>
        <a:spcAft>
          <a:spcPct val="0"/>
        </a:spcAft>
        <a:defRPr sz="4000">
          <a:solidFill>
            <a:schemeClr val="bg1"/>
          </a:solidFill>
          <a:latin typeface="Arial" pitchFamily="34" charset="0"/>
          <a:ea typeface="ヒラギノ角ゴ Pro W3" pitchFamily="64" charset="-128"/>
        </a:defRPr>
      </a:lvl6pPr>
      <a:lvl7pPr marL="914400" algn="l" rtl="0" fontAlgn="base">
        <a:spcBef>
          <a:spcPct val="0"/>
        </a:spcBef>
        <a:spcAft>
          <a:spcPct val="0"/>
        </a:spcAft>
        <a:defRPr sz="4000">
          <a:solidFill>
            <a:schemeClr val="bg1"/>
          </a:solidFill>
          <a:latin typeface="Arial" pitchFamily="34" charset="0"/>
          <a:ea typeface="ヒラギノ角ゴ Pro W3" pitchFamily="64" charset="-128"/>
        </a:defRPr>
      </a:lvl7pPr>
      <a:lvl8pPr marL="1371600" algn="l" rtl="0" fontAlgn="base">
        <a:spcBef>
          <a:spcPct val="0"/>
        </a:spcBef>
        <a:spcAft>
          <a:spcPct val="0"/>
        </a:spcAft>
        <a:defRPr sz="4000">
          <a:solidFill>
            <a:schemeClr val="bg1"/>
          </a:solidFill>
          <a:latin typeface="Arial" pitchFamily="34" charset="0"/>
          <a:ea typeface="ヒラギノ角ゴ Pro W3" pitchFamily="64" charset="-128"/>
        </a:defRPr>
      </a:lvl8pPr>
      <a:lvl9pPr marL="1828800" algn="l" rtl="0" fontAlgn="base">
        <a:spcBef>
          <a:spcPct val="0"/>
        </a:spcBef>
        <a:spcAft>
          <a:spcPct val="0"/>
        </a:spcAft>
        <a:defRPr sz="4000">
          <a:solidFill>
            <a:schemeClr val="bg1"/>
          </a:solidFill>
          <a:latin typeface="Arial" pitchFamily="34" charset="0"/>
          <a:ea typeface="ヒラギノ角ゴ Pro W3" pitchFamily="64" charset="-128"/>
        </a:defRPr>
      </a:lvl9pPr>
    </p:titleStyle>
    <p:bodyStyle>
      <a:lvl1pPr marL="177800" indent="-177800" algn="l" rtl="0" eaLnBrk="0" fontAlgn="base" hangingPunct="0">
        <a:spcBef>
          <a:spcPct val="20000"/>
        </a:spcBef>
        <a:spcAft>
          <a:spcPct val="0"/>
        </a:spcAft>
        <a:buClr>
          <a:schemeClr val="bg1"/>
        </a:buClr>
        <a:buFont typeface="Wingdings" pitchFamily="2" charset="2"/>
        <a:defRPr>
          <a:solidFill>
            <a:schemeClr val="tx1"/>
          </a:solidFill>
          <a:latin typeface="+mn-lt"/>
          <a:ea typeface="+mn-ea"/>
          <a:cs typeface="+mn-cs"/>
        </a:defRPr>
      </a:lvl1pPr>
      <a:lvl2pPr marL="542925" indent="-185738" algn="l" rtl="0" eaLnBrk="0" fontAlgn="base" hangingPunct="0">
        <a:spcBef>
          <a:spcPct val="20000"/>
        </a:spcBef>
        <a:spcAft>
          <a:spcPct val="0"/>
        </a:spcAft>
        <a:buClr>
          <a:schemeClr val="bg1"/>
        </a:buClr>
        <a:buFont typeface="Wingdings" pitchFamily="2" charset="2"/>
        <a:defRPr sz="2000">
          <a:solidFill>
            <a:schemeClr val="tx1"/>
          </a:solidFill>
          <a:latin typeface="+mn-lt"/>
          <a:ea typeface="+mn-ea"/>
        </a:defRPr>
      </a:lvl2pPr>
      <a:lvl3pPr marL="893763" indent="-171450" algn="l" rtl="0" eaLnBrk="0" fontAlgn="base" hangingPunct="0">
        <a:spcBef>
          <a:spcPct val="20000"/>
        </a:spcBef>
        <a:spcAft>
          <a:spcPct val="0"/>
        </a:spcAft>
        <a:buClr>
          <a:schemeClr val="bg1"/>
        </a:buClr>
        <a:buFont typeface="Wingdings" pitchFamily="2" charset="2"/>
        <a:defRPr sz="2000">
          <a:solidFill>
            <a:schemeClr val="tx1"/>
          </a:solidFill>
          <a:latin typeface="+mn-lt"/>
          <a:ea typeface="+mn-ea"/>
        </a:defRPr>
      </a:lvl3pPr>
      <a:lvl4pPr marL="1254125" indent="-180975" algn="l" rtl="0" eaLnBrk="0" fontAlgn="base" hangingPunct="0">
        <a:spcBef>
          <a:spcPct val="20000"/>
        </a:spcBef>
        <a:spcAft>
          <a:spcPct val="0"/>
        </a:spcAft>
        <a:buClr>
          <a:schemeClr val="bg1"/>
        </a:buClr>
        <a:buFont typeface="Wingdings" pitchFamily="2" charset="2"/>
        <a:defRPr>
          <a:solidFill>
            <a:schemeClr val="tx1"/>
          </a:solidFill>
          <a:latin typeface="+mn-lt"/>
          <a:ea typeface="+mn-ea"/>
        </a:defRPr>
      </a:lvl4pPr>
      <a:lvl5pPr marL="1616075" indent="-182563" algn="l" rtl="0" eaLnBrk="0" fontAlgn="base" hangingPunct="0">
        <a:spcBef>
          <a:spcPct val="20000"/>
        </a:spcBef>
        <a:spcAft>
          <a:spcPct val="0"/>
        </a:spcAft>
        <a:buClr>
          <a:schemeClr val="bg1"/>
        </a:buClr>
        <a:buFont typeface="Wingdings" pitchFamily="2" charset="2"/>
        <a:defRPr>
          <a:solidFill>
            <a:schemeClr val="tx1"/>
          </a:solidFill>
          <a:latin typeface="+mn-lt"/>
          <a:ea typeface="+mn-ea"/>
        </a:defRPr>
      </a:lvl5pPr>
      <a:lvl6pPr marL="2073275" indent="-182563" algn="l" rtl="0" fontAlgn="base">
        <a:spcBef>
          <a:spcPct val="20000"/>
        </a:spcBef>
        <a:spcAft>
          <a:spcPct val="0"/>
        </a:spcAft>
        <a:buClr>
          <a:schemeClr val="bg1"/>
        </a:buClr>
        <a:buFont typeface="Wingdings" pitchFamily="2" charset="2"/>
        <a:defRPr>
          <a:solidFill>
            <a:schemeClr val="tx1"/>
          </a:solidFill>
          <a:latin typeface="+mn-lt"/>
          <a:ea typeface="+mn-ea"/>
        </a:defRPr>
      </a:lvl6pPr>
      <a:lvl7pPr marL="2530475" indent="-182563" algn="l" rtl="0" fontAlgn="base">
        <a:spcBef>
          <a:spcPct val="20000"/>
        </a:spcBef>
        <a:spcAft>
          <a:spcPct val="0"/>
        </a:spcAft>
        <a:buClr>
          <a:schemeClr val="bg1"/>
        </a:buClr>
        <a:buFont typeface="Wingdings" pitchFamily="2" charset="2"/>
        <a:defRPr>
          <a:solidFill>
            <a:schemeClr val="tx1"/>
          </a:solidFill>
          <a:latin typeface="+mn-lt"/>
          <a:ea typeface="+mn-ea"/>
        </a:defRPr>
      </a:lvl7pPr>
      <a:lvl8pPr marL="2987675" indent="-182563" algn="l" rtl="0" fontAlgn="base">
        <a:spcBef>
          <a:spcPct val="20000"/>
        </a:spcBef>
        <a:spcAft>
          <a:spcPct val="0"/>
        </a:spcAft>
        <a:buClr>
          <a:schemeClr val="bg1"/>
        </a:buClr>
        <a:buFont typeface="Wingdings" pitchFamily="2" charset="2"/>
        <a:defRPr>
          <a:solidFill>
            <a:schemeClr val="tx1"/>
          </a:solidFill>
          <a:latin typeface="+mn-lt"/>
          <a:ea typeface="+mn-ea"/>
        </a:defRPr>
      </a:lvl8pPr>
      <a:lvl9pPr marL="3444875" indent="-182563" algn="l" rtl="0" fontAlgn="base">
        <a:spcBef>
          <a:spcPct val="20000"/>
        </a:spcBef>
        <a:spcAft>
          <a:spcPct val="0"/>
        </a:spcAft>
        <a:buClr>
          <a:schemeClr val="bg1"/>
        </a:buClr>
        <a:buFont typeface="Wingdings" pitchFamily="2" charset="2"/>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bwMode="hidden">
          <a:xfrm>
            <a:off x="457200" y="0"/>
            <a:ext cx="8686800" cy="1271588"/>
          </a:xfrm>
          <a:prstGeom prst="rect">
            <a:avLst/>
          </a:prstGeom>
          <a:solidFill>
            <a:srgbClr val="C60C3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buClrTx/>
              <a:buFontTx/>
              <a:buNone/>
              <a:defRPr/>
            </a:pPr>
            <a:endParaRPr lang="en-US" sz="1800" dirty="0"/>
          </a:p>
        </p:txBody>
      </p:sp>
      <p:sp>
        <p:nvSpPr>
          <p:cNvPr id="9" name="Rectangle 8"/>
          <p:cNvSpPr/>
          <p:nvPr userDrawn="1"/>
        </p:nvSpPr>
        <p:spPr bwMode="ltGray">
          <a:xfrm>
            <a:off x="0" y="0"/>
            <a:ext cx="457200" cy="1271588"/>
          </a:xfrm>
          <a:prstGeom prst="rect">
            <a:avLst/>
          </a:prstGeom>
          <a:solidFill>
            <a:srgbClr val="6C6F7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buClrTx/>
              <a:buFontTx/>
              <a:buNone/>
              <a:defRPr/>
            </a:pPr>
            <a:endParaRPr lang="en-US" sz="1800" dirty="0"/>
          </a:p>
        </p:txBody>
      </p:sp>
      <p:sp>
        <p:nvSpPr>
          <p:cNvPr id="10" name="Rectangle 9"/>
          <p:cNvSpPr/>
          <p:nvPr userDrawn="1"/>
        </p:nvSpPr>
        <p:spPr bwMode="ltGray">
          <a:xfrm>
            <a:off x="0" y="1271588"/>
            <a:ext cx="457200" cy="639762"/>
          </a:xfrm>
          <a:prstGeom prst="rect">
            <a:avLst/>
          </a:prstGeom>
          <a:solidFill>
            <a:srgbClr val="B2B4B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buClrTx/>
              <a:buFontTx/>
              <a:buNone/>
              <a:defRPr/>
            </a:pPr>
            <a:endParaRPr lang="en-US" sz="1800" dirty="0">
              <a:solidFill>
                <a:schemeClr val="tx2"/>
              </a:solidFill>
            </a:endParaRPr>
          </a:p>
        </p:txBody>
      </p:sp>
      <p:sp>
        <p:nvSpPr>
          <p:cNvPr id="8197" name="Title Placeholder 1"/>
          <p:cNvSpPr>
            <a:spLocks noGrp="1"/>
          </p:cNvSpPr>
          <p:nvPr>
            <p:ph type="title"/>
          </p:nvPr>
        </p:nvSpPr>
        <p:spPr bwMode="auto">
          <a:xfrm>
            <a:off x="741363" y="71438"/>
            <a:ext cx="807561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8198" name="Text Placeholder 2"/>
          <p:cNvSpPr>
            <a:spLocks noGrp="1"/>
          </p:cNvSpPr>
          <p:nvPr>
            <p:ph type="body" idx="1"/>
          </p:nvPr>
        </p:nvSpPr>
        <p:spPr bwMode="auto">
          <a:xfrm>
            <a:off x="841375" y="1570038"/>
            <a:ext cx="7975600" cy="4525962"/>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8199" name="Picture 20" descr="Haemonetics-Logo_colorbar-horizontal_RGB(AB)"/>
          <p:cNvPicPr>
            <a:picLocks noChangeAspect="1" noChangeArrowheads="1"/>
          </p:cNvPicPr>
          <p:nvPr userDrawn="1"/>
        </p:nvPicPr>
        <p:blipFill>
          <a:blip r:embed="rId14" cstate="print"/>
          <a:srcRect/>
          <a:stretch>
            <a:fillRect/>
          </a:stretch>
        </p:blipFill>
        <p:spPr bwMode="auto">
          <a:xfrm>
            <a:off x="5368925" y="6413500"/>
            <a:ext cx="3503613" cy="331788"/>
          </a:xfrm>
          <a:prstGeom prst="rect">
            <a:avLst/>
          </a:prstGeom>
          <a:noFill/>
          <a:ln w="9525">
            <a:noFill/>
            <a:miter lim="800000"/>
            <a:headEnd/>
            <a:tailEnd/>
          </a:ln>
        </p:spPr>
      </p:pic>
      <p:sp>
        <p:nvSpPr>
          <p:cNvPr id="4119" name="Rectangle 23"/>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400">
                <a:latin typeface="Arial" pitchFamily="34" charset="0"/>
              </a:defRPr>
            </a:lvl1pPr>
          </a:lstStyle>
          <a:p>
            <a:pPr>
              <a:defRPr/>
            </a:pPr>
            <a:fld id="{8436549B-657A-4A59-B198-6388AC5D1A2F}" type="slidenum">
              <a:rPr lang="en-US"/>
              <a:pPr>
                <a:defRPr/>
              </a:pPr>
              <a:t>‹#›</a:t>
            </a:fld>
            <a:endParaRPr lang="en-US" dirty="0"/>
          </a:p>
        </p:txBody>
      </p:sp>
      <p:sp>
        <p:nvSpPr>
          <p:cNvPr id="63499" name="Rectangle 11"/>
          <p:cNvSpPr>
            <a:spLocks noChangeArrowheads="1"/>
          </p:cNvSpPr>
          <p:nvPr userDrawn="1"/>
        </p:nvSpPr>
        <p:spPr bwMode="black">
          <a:xfrm>
            <a:off x="76200" y="6386513"/>
            <a:ext cx="685800" cy="304800"/>
          </a:xfrm>
          <a:prstGeom prst="rect">
            <a:avLst/>
          </a:prstGeom>
          <a:noFill/>
          <a:ln w="9525">
            <a:noFill/>
            <a:miter lim="800000"/>
            <a:headEnd/>
            <a:tailEnd/>
          </a:ln>
        </p:spPr>
        <p:txBody>
          <a:bodyPr/>
          <a:lstStyle/>
          <a:p>
            <a:pPr algn="r" eaLnBrk="0" hangingPunct="0">
              <a:spcBef>
                <a:spcPct val="0"/>
              </a:spcBef>
              <a:buClrTx/>
              <a:buFontTx/>
              <a:buNone/>
              <a:defRPr/>
            </a:pPr>
            <a:fld id="{B3DA1C44-FF5F-44F6-9DF7-2A0BB818C399}" type="slidenum">
              <a:rPr lang="en-US" sz="1000">
                <a:solidFill>
                  <a:schemeClr val="accent1"/>
                </a:solidFill>
                <a:latin typeface="Arial" pitchFamily="34" charset="0"/>
              </a:rPr>
              <a:pPr algn="r" eaLnBrk="0" hangingPunct="0">
                <a:spcBef>
                  <a:spcPct val="0"/>
                </a:spcBef>
                <a:buClrTx/>
                <a:buFontTx/>
                <a:buNone/>
                <a:defRPr/>
              </a:pPr>
              <a:t>‹#›</a:t>
            </a:fld>
            <a:endParaRPr lang="en-US" sz="1000" dirty="0">
              <a:solidFill>
                <a:schemeClr val="accent1"/>
              </a:solidFill>
              <a:latin typeface="Arial" pitchFamily="34" charset="0"/>
            </a:endParaRPr>
          </a:p>
        </p:txBody>
      </p:sp>
      <p:sp>
        <p:nvSpPr>
          <p:cNvPr id="12" name="Footer Placeholder 10"/>
          <p:cNvSpPr>
            <a:spLocks noGrp="1"/>
          </p:cNvSpPr>
          <p:nvPr>
            <p:ph type="ftr" sz="quarter" idx="3"/>
          </p:nvPr>
        </p:nvSpPr>
        <p:spPr>
          <a:xfrm>
            <a:off x="777875" y="6327775"/>
            <a:ext cx="3565525" cy="365125"/>
          </a:xfrm>
          <a:prstGeom prst="rect">
            <a:avLst/>
          </a:prstGeom>
        </p:spPr>
        <p:txBody>
          <a:bodyPr vert="horz" wrap="square" lIns="91440" tIns="45720" rIns="91440" bIns="45720" numCol="1" anchor="ctr" anchorCtr="0" compatLnSpc="1">
            <a:prstTxWarp prst="textNoShape">
              <a:avLst/>
            </a:prstTxWarp>
          </a:bodyPr>
          <a:lstStyle>
            <a:lvl1pPr>
              <a:spcBef>
                <a:spcPct val="0"/>
              </a:spcBef>
              <a:buClrTx/>
              <a:buFontTx/>
              <a:buNone/>
              <a:defRPr sz="1000">
                <a:latin typeface="Arial" pitchFamily="34" charset="0"/>
                <a:ea typeface="ＭＳ Ｐゴシック"/>
                <a:cs typeface="ＭＳ Ｐゴシック"/>
              </a:defRPr>
            </a:lvl1pPr>
          </a:lstStyle>
          <a:p>
            <a:pPr>
              <a:defRPr/>
            </a:pPr>
            <a:r>
              <a:rPr lang="en-US" dirty="0"/>
              <a:t>© 2011 Haemonetics Corp.  COMPANY CONFIDENTIAL</a:t>
            </a:r>
          </a:p>
        </p:txBody>
      </p:sp>
    </p:spTree>
  </p:cSld>
  <p:clrMap bg1="lt1" tx1="dk1" bg2="lt2" tx2="dk2" accent1="accent1" accent2="accent2" accent3="accent3" accent4="accent4" accent5="accent5" accent6="accent6" hlink="hlink" folHlink="folHlink"/>
  <p:sldLayoutIdLst>
    <p:sldLayoutId id="2147485603" r:id="rId1"/>
    <p:sldLayoutId id="2147485581" r:id="rId2"/>
    <p:sldLayoutId id="2147485582" r:id="rId3"/>
    <p:sldLayoutId id="2147485583" r:id="rId4"/>
    <p:sldLayoutId id="2147485584" r:id="rId5"/>
    <p:sldLayoutId id="2147485585" r:id="rId6"/>
    <p:sldLayoutId id="2147485586" r:id="rId7"/>
    <p:sldLayoutId id="2147485587" r:id="rId8"/>
    <p:sldLayoutId id="2147485588" r:id="rId9"/>
    <p:sldLayoutId id="2147485589" r:id="rId10"/>
    <p:sldLayoutId id="2147485590" r:id="rId11"/>
    <p:sldLayoutId id="2147485608" r:id="rId12"/>
  </p:sldLayoutIdLst>
  <p:timing>
    <p:tnLst>
      <p:par>
        <p:cTn id="1" dur="indefinite" restart="never" nodeType="tmRoot"/>
      </p:par>
    </p:tnLst>
  </p:timing>
  <p:hf sldNum="0"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pitchFamily="34" charset="0"/>
          <a:ea typeface="ヒラギノ角ゴ Pro W3" pitchFamily="64" charset="-128"/>
        </a:defRPr>
      </a:lvl2pPr>
      <a:lvl3pPr algn="l" rtl="0" eaLnBrk="0" fontAlgn="base" hangingPunct="0">
        <a:spcBef>
          <a:spcPct val="0"/>
        </a:spcBef>
        <a:spcAft>
          <a:spcPct val="0"/>
        </a:spcAft>
        <a:defRPr sz="3200">
          <a:solidFill>
            <a:schemeClr val="bg1"/>
          </a:solidFill>
          <a:latin typeface="Arial" pitchFamily="34" charset="0"/>
          <a:ea typeface="ヒラギノ角ゴ Pro W3" pitchFamily="64" charset="-128"/>
        </a:defRPr>
      </a:lvl3pPr>
      <a:lvl4pPr algn="l" rtl="0" eaLnBrk="0" fontAlgn="base" hangingPunct="0">
        <a:spcBef>
          <a:spcPct val="0"/>
        </a:spcBef>
        <a:spcAft>
          <a:spcPct val="0"/>
        </a:spcAft>
        <a:defRPr sz="3200">
          <a:solidFill>
            <a:schemeClr val="bg1"/>
          </a:solidFill>
          <a:latin typeface="Arial" pitchFamily="34" charset="0"/>
          <a:ea typeface="ヒラギノ角ゴ Pro W3" pitchFamily="64" charset="-128"/>
        </a:defRPr>
      </a:lvl4pPr>
      <a:lvl5pPr algn="l" rtl="0" eaLnBrk="0" fontAlgn="base" hangingPunct="0">
        <a:spcBef>
          <a:spcPct val="0"/>
        </a:spcBef>
        <a:spcAft>
          <a:spcPct val="0"/>
        </a:spcAft>
        <a:defRPr sz="3200">
          <a:solidFill>
            <a:schemeClr val="bg1"/>
          </a:solidFill>
          <a:latin typeface="Arial" pitchFamily="34" charset="0"/>
          <a:ea typeface="ヒラギノ角ゴ Pro W3" pitchFamily="64" charset="-128"/>
        </a:defRPr>
      </a:lvl5pPr>
      <a:lvl6pPr marL="457200" algn="l" rtl="0" fontAlgn="base">
        <a:spcBef>
          <a:spcPct val="0"/>
        </a:spcBef>
        <a:spcAft>
          <a:spcPct val="0"/>
        </a:spcAft>
        <a:defRPr sz="3200">
          <a:solidFill>
            <a:schemeClr val="bg1"/>
          </a:solidFill>
          <a:latin typeface="Arial" pitchFamily="34" charset="0"/>
          <a:ea typeface="ヒラギノ角ゴ Pro W3" pitchFamily="64" charset="-128"/>
        </a:defRPr>
      </a:lvl6pPr>
      <a:lvl7pPr marL="914400" algn="l" rtl="0" fontAlgn="base">
        <a:spcBef>
          <a:spcPct val="0"/>
        </a:spcBef>
        <a:spcAft>
          <a:spcPct val="0"/>
        </a:spcAft>
        <a:defRPr sz="3200">
          <a:solidFill>
            <a:schemeClr val="bg1"/>
          </a:solidFill>
          <a:latin typeface="Arial" pitchFamily="34" charset="0"/>
          <a:ea typeface="ヒラギノ角ゴ Pro W3" pitchFamily="64" charset="-128"/>
        </a:defRPr>
      </a:lvl7pPr>
      <a:lvl8pPr marL="1371600" algn="l" rtl="0" fontAlgn="base">
        <a:spcBef>
          <a:spcPct val="0"/>
        </a:spcBef>
        <a:spcAft>
          <a:spcPct val="0"/>
        </a:spcAft>
        <a:defRPr sz="3200">
          <a:solidFill>
            <a:schemeClr val="bg1"/>
          </a:solidFill>
          <a:latin typeface="Arial" pitchFamily="34" charset="0"/>
          <a:ea typeface="ヒラギノ角ゴ Pro W3" pitchFamily="64" charset="-128"/>
        </a:defRPr>
      </a:lvl8pPr>
      <a:lvl9pPr marL="1828800" algn="l" rtl="0" fontAlgn="base">
        <a:spcBef>
          <a:spcPct val="0"/>
        </a:spcBef>
        <a:spcAft>
          <a:spcPct val="0"/>
        </a:spcAft>
        <a:defRPr sz="3200">
          <a:solidFill>
            <a:schemeClr val="bg1"/>
          </a:solidFill>
          <a:latin typeface="Arial" pitchFamily="34" charset="0"/>
          <a:ea typeface="ヒラギノ角ゴ Pro W3" pitchFamily="64" charset="-128"/>
        </a:defRPr>
      </a:lvl9pPr>
    </p:titleStyle>
    <p:bodyStyle>
      <a:lvl1pPr marL="180975" indent="-180975" algn="l" rtl="0" eaLnBrk="0" fontAlgn="base" hangingPunct="0">
        <a:spcBef>
          <a:spcPct val="20000"/>
        </a:spcBef>
        <a:spcAft>
          <a:spcPct val="0"/>
        </a:spcAft>
        <a:buClr>
          <a:srgbClr val="DC002E"/>
        </a:buClr>
        <a:buFont typeface="Wingdings" pitchFamily="2" charset="2"/>
        <a:buChar char="§"/>
        <a:defRPr sz="2400">
          <a:solidFill>
            <a:schemeClr val="tx1"/>
          </a:solidFill>
          <a:latin typeface="+mn-lt"/>
          <a:ea typeface="+mn-ea"/>
          <a:cs typeface="+mn-cs"/>
        </a:defRPr>
      </a:lvl1pPr>
      <a:lvl2pPr marL="534988" indent="-174625" algn="l" rtl="0" eaLnBrk="0" fontAlgn="base" hangingPunct="0">
        <a:spcBef>
          <a:spcPct val="20000"/>
        </a:spcBef>
        <a:spcAft>
          <a:spcPct val="0"/>
        </a:spcAft>
        <a:buClr>
          <a:srgbClr val="DC002E"/>
        </a:buClr>
        <a:buFont typeface="Wingdings" pitchFamily="2" charset="2"/>
        <a:buChar char="§"/>
        <a:defRPr sz="2000">
          <a:solidFill>
            <a:schemeClr val="tx1"/>
          </a:solidFill>
          <a:latin typeface="+mn-lt"/>
          <a:ea typeface="+mn-ea"/>
        </a:defRPr>
      </a:lvl2pPr>
      <a:lvl3pPr marL="903288" indent="-188913" algn="l" rtl="0" eaLnBrk="0" fontAlgn="base" hangingPunct="0">
        <a:spcBef>
          <a:spcPct val="20000"/>
        </a:spcBef>
        <a:spcAft>
          <a:spcPct val="0"/>
        </a:spcAft>
        <a:buClr>
          <a:srgbClr val="DC002E"/>
        </a:buClr>
        <a:buFont typeface="Wingdings" pitchFamily="2" charset="2"/>
        <a:buChar char="§"/>
        <a:defRPr sz="2000">
          <a:solidFill>
            <a:schemeClr val="tx1"/>
          </a:solidFill>
          <a:latin typeface="+mn-lt"/>
          <a:ea typeface="+mn-ea"/>
        </a:defRPr>
      </a:lvl3pPr>
      <a:lvl4pPr marL="1258888" indent="-177800" algn="l" rtl="0" eaLnBrk="0" fontAlgn="base" hangingPunct="0">
        <a:spcBef>
          <a:spcPct val="20000"/>
        </a:spcBef>
        <a:spcAft>
          <a:spcPct val="0"/>
        </a:spcAft>
        <a:buClr>
          <a:srgbClr val="DC002E"/>
        </a:buClr>
        <a:buFont typeface="Wingdings" pitchFamily="2" charset="2"/>
        <a:buChar char="§"/>
        <a:defRPr>
          <a:solidFill>
            <a:schemeClr val="tx1"/>
          </a:solidFill>
          <a:latin typeface="+mn-lt"/>
          <a:ea typeface="+mn-ea"/>
        </a:defRPr>
      </a:lvl4pPr>
      <a:lvl5pPr marL="1614488" indent="-176213" algn="l" rtl="0" eaLnBrk="0" fontAlgn="base" hangingPunct="0">
        <a:spcBef>
          <a:spcPct val="20000"/>
        </a:spcBef>
        <a:spcAft>
          <a:spcPct val="0"/>
        </a:spcAft>
        <a:buClr>
          <a:srgbClr val="DC002E"/>
        </a:buClr>
        <a:buFont typeface="Wingdings" pitchFamily="2" charset="2"/>
        <a:buChar char="§"/>
        <a:defRPr>
          <a:solidFill>
            <a:schemeClr val="tx1"/>
          </a:solidFill>
          <a:latin typeface="+mn-lt"/>
          <a:ea typeface="+mn-ea"/>
        </a:defRPr>
      </a:lvl5pPr>
      <a:lvl6pPr marL="2071688" indent="-176213" algn="l" rtl="0" fontAlgn="base">
        <a:spcBef>
          <a:spcPct val="20000"/>
        </a:spcBef>
        <a:spcAft>
          <a:spcPct val="0"/>
        </a:spcAft>
        <a:buClr>
          <a:srgbClr val="DC002E"/>
        </a:buClr>
        <a:buFont typeface="Wingdings" pitchFamily="2" charset="2"/>
        <a:buChar char="§"/>
        <a:defRPr>
          <a:solidFill>
            <a:schemeClr val="tx1"/>
          </a:solidFill>
          <a:latin typeface="+mn-lt"/>
          <a:ea typeface="+mn-ea"/>
        </a:defRPr>
      </a:lvl6pPr>
      <a:lvl7pPr marL="2528888" indent="-176213" algn="l" rtl="0" fontAlgn="base">
        <a:spcBef>
          <a:spcPct val="20000"/>
        </a:spcBef>
        <a:spcAft>
          <a:spcPct val="0"/>
        </a:spcAft>
        <a:buClr>
          <a:srgbClr val="DC002E"/>
        </a:buClr>
        <a:buFont typeface="Wingdings" pitchFamily="2" charset="2"/>
        <a:buChar char="§"/>
        <a:defRPr>
          <a:solidFill>
            <a:schemeClr val="tx1"/>
          </a:solidFill>
          <a:latin typeface="+mn-lt"/>
          <a:ea typeface="+mn-ea"/>
        </a:defRPr>
      </a:lvl7pPr>
      <a:lvl8pPr marL="2986088" indent="-176213" algn="l" rtl="0" fontAlgn="base">
        <a:spcBef>
          <a:spcPct val="20000"/>
        </a:spcBef>
        <a:spcAft>
          <a:spcPct val="0"/>
        </a:spcAft>
        <a:buClr>
          <a:srgbClr val="DC002E"/>
        </a:buClr>
        <a:buFont typeface="Wingdings" pitchFamily="2" charset="2"/>
        <a:buChar char="§"/>
        <a:defRPr>
          <a:solidFill>
            <a:schemeClr val="tx1"/>
          </a:solidFill>
          <a:latin typeface="+mn-lt"/>
          <a:ea typeface="+mn-ea"/>
        </a:defRPr>
      </a:lvl8pPr>
      <a:lvl9pPr marL="3443288" indent="-176213" algn="l" rtl="0" fontAlgn="base">
        <a:spcBef>
          <a:spcPct val="20000"/>
        </a:spcBef>
        <a:spcAft>
          <a:spcPct val="0"/>
        </a:spcAft>
        <a:buClr>
          <a:srgbClr val="DC002E"/>
        </a:buClr>
        <a:buFont typeface="Wingdings" pitchFamily="2" charset="2"/>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Footer Placeholder 10"/>
          <p:cNvSpPr>
            <a:spLocks noGrp="1"/>
          </p:cNvSpPr>
          <p:nvPr>
            <p:ph type="ftr" sz="quarter" idx="3"/>
          </p:nvPr>
        </p:nvSpPr>
        <p:spPr>
          <a:xfrm>
            <a:off x="777875" y="6327775"/>
            <a:ext cx="3565525" cy="365125"/>
          </a:xfrm>
          <a:prstGeom prst="rect">
            <a:avLst/>
          </a:prstGeom>
        </p:spPr>
        <p:txBody>
          <a:bodyPr vert="horz" wrap="square" lIns="91440" tIns="45720" rIns="91440" bIns="45720" numCol="1" anchor="ctr" anchorCtr="0" compatLnSpc="1">
            <a:prstTxWarp prst="textNoShape">
              <a:avLst/>
            </a:prstTxWarp>
          </a:bodyPr>
          <a:lstStyle>
            <a:lvl1pPr>
              <a:spcBef>
                <a:spcPct val="0"/>
              </a:spcBef>
              <a:buClrTx/>
              <a:buFontTx/>
              <a:buNone/>
              <a:defRPr sz="1000">
                <a:latin typeface="Arial" pitchFamily="34" charset="0"/>
                <a:ea typeface="ＭＳ Ｐゴシック"/>
                <a:cs typeface="ＭＳ Ｐゴシック"/>
              </a:defRPr>
            </a:lvl1pPr>
          </a:lstStyle>
          <a:p>
            <a:pPr>
              <a:defRPr/>
            </a:pPr>
            <a:r>
              <a:rPr lang="en-US" dirty="0"/>
              <a:t>© 2011 Haemonetics Corp.  COMPANY CONFIDENTIAL</a:t>
            </a:r>
          </a:p>
        </p:txBody>
      </p:sp>
      <p:sp>
        <p:nvSpPr>
          <p:cNvPr id="9" name="Rectangle 8"/>
          <p:cNvSpPr>
            <a:spLocks noChangeArrowheads="1"/>
          </p:cNvSpPr>
          <p:nvPr userDrawn="1"/>
        </p:nvSpPr>
        <p:spPr bwMode="ltGray">
          <a:xfrm>
            <a:off x="0" y="0"/>
            <a:ext cx="457200" cy="1271588"/>
          </a:xfrm>
          <a:prstGeom prst="rect">
            <a:avLst/>
          </a:prstGeom>
          <a:solidFill>
            <a:srgbClr val="C60C30"/>
          </a:solidFill>
          <a:ln w="9525" algn="ctr">
            <a:noFill/>
            <a:miter lim="800000"/>
            <a:headEnd/>
            <a:tailEnd/>
          </a:ln>
        </p:spPr>
        <p:txBody>
          <a:bodyPr anchor="ctr"/>
          <a:lstStyle/>
          <a:p>
            <a:pPr algn="ctr" defTabSz="457200">
              <a:spcBef>
                <a:spcPct val="0"/>
              </a:spcBef>
              <a:buClrTx/>
              <a:buFontTx/>
              <a:buNone/>
              <a:defRPr/>
            </a:pPr>
            <a:endParaRPr lang="en-US" sz="1800" dirty="0">
              <a:solidFill>
                <a:schemeClr val="lt1"/>
              </a:solidFill>
              <a:latin typeface="+mn-lt"/>
              <a:ea typeface="+mn-ea"/>
            </a:endParaRPr>
          </a:p>
        </p:txBody>
      </p:sp>
      <p:sp>
        <p:nvSpPr>
          <p:cNvPr id="10" name="Rectangle 9"/>
          <p:cNvSpPr/>
          <p:nvPr userDrawn="1"/>
        </p:nvSpPr>
        <p:spPr bwMode="ltGray">
          <a:xfrm>
            <a:off x="0" y="1271588"/>
            <a:ext cx="457200" cy="639762"/>
          </a:xfrm>
          <a:prstGeom prst="rect">
            <a:avLst/>
          </a:prstGeom>
          <a:solidFill>
            <a:srgbClr val="B2B4B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buClrTx/>
              <a:buFontTx/>
              <a:buNone/>
              <a:defRPr/>
            </a:pPr>
            <a:endParaRPr lang="en-US" sz="1800" dirty="0">
              <a:solidFill>
                <a:schemeClr val="tx2"/>
              </a:solidFill>
            </a:endParaRPr>
          </a:p>
        </p:txBody>
      </p:sp>
      <p:sp>
        <p:nvSpPr>
          <p:cNvPr id="9221" name="Title Placeholder 1"/>
          <p:cNvSpPr>
            <a:spLocks noGrp="1"/>
          </p:cNvSpPr>
          <p:nvPr>
            <p:ph type="title"/>
          </p:nvPr>
        </p:nvSpPr>
        <p:spPr bwMode="auto">
          <a:xfrm>
            <a:off x="741363" y="71438"/>
            <a:ext cx="807561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pic>
        <p:nvPicPr>
          <p:cNvPr id="9222" name="Picture 28" descr="Haemonetics-Logo_colorbar-horizontal_RGB(AB)"/>
          <p:cNvPicPr>
            <a:picLocks noChangeAspect="1" noChangeArrowheads="1"/>
          </p:cNvPicPr>
          <p:nvPr userDrawn="1"/>
        </p:nvPicPr>
        <p:blipFill>
          <a:blip r:embed="rId16" cstate="print"/>
          <a:srcRect/>
          <a:stretch>
            <a:fillRect/>
          </a:stretch>
        </p:blipFill>
        <p:spPr bwMode="auto">
          <a:xfrm>
            <a:off x="5368925" y="6413500"/>
            <a:ext cx="3503613" cy="331788"/>
          </a:xfrm>
          <a:prstGeom prst="rect">
            <a:avLst/>
          </a:prstGeom>
          <a:noFill/>
          <a:ln w="9525">
            <a:noFill/>
            <a:miter lim="800000"/>
            <a:headEnd/>
            <a:tailEnd/>
          </a:ln>
        </p:spPr>
      </p:pic>
      <p:sp>
        <p:nvSpPr>
          <p:cNvPr id="63499" name="Rectangle 11"/>
          <p:cNvSpPr>
            <a:spLocks noChangeArrowheads="1"/>
          </p:cNvSpPr>
          <p:nvPr userDrawn="1"/>
        </p:nvSpPr>
        <p:spPr bwMode="black">
          <a:xfrm>
            <a:off x="76200" y="6386513"/>
            <a:ext cx="685800" cy="304800"/>
          </a:xfrm>
          <a:prstGeom prst="rect">
            <a:avLst/>
          </a:prstGeom>
          <a:noFill/>
          <a:ln w="9525">
            <a:noFill/>
            <a:miter lim="800000"/>
            <a:headEnd/>
            <a:tailEnd/>
          </a:ln>
        </p:spPr>
        <p:txBody>
          <a:bodyPr/>
          <a:lstStyle/>
          <a:p>
            <a:pPr algn="r" eaLnBrk="0" hangingPunct="0">
              <a:spcBef>
                <a:spcPct val="0"/>
              </a:spcBef>
              <a:buClrTx/>
              <a:buFontTx/>
              <a:buNone/>
              <a:defRPr/>
            </a:pPr>
            <a:fld id="{48907F57-5124-4B7B-B0BC-C7D0A54AC7E0}" type="slidenum">
              <a:rPr lang="en-US" sz="1000">
                <a:solidFill>
                  <a:schemeClr val="accent1"/>
                </a:solidFill>
                <a:latin typeface="Arial" pitchFamily="34" charset="0"/>
              </a:rPr>
              <a:pPr algn="r" eaLnBrk="0" hangingPunct="0">
                <a:spcBef>
                  <a:spcPct val="0"/>
                </a:spcBef>
                <a:buClrTx/>
                <a:buFontTx/>
                <a:buNone/>
                <a:defRPr/>
              </a:pPr>
              <a:t>‹#›</a:t>
            </a:fld>
            <a:endParaRPr lang="en-US" sz="1000" dirty="0">
              <a:solidFill>
                <a:schemeClr val="accent1"/>
              </a:solidFill>
              <a:latin typeface="Arial" pitchFamily="34" charset="0"/>
            </a:endParaRPr>
          </a:p>
        </p:txBody>
      </p:sp>
      <p:sp>
        <p:nvSpPr>
          <p:cNvPr id="9224" name="Text Placeholder 2"/>
          <p:cNvSpPr>
            <a:spLocks noGrp="1"/>
          </p:cNvSpPr>
          <p:nvPr>
            <p:ph type="body" idx="1"/>
          </p:nvPr>
        </p:nvSpPr>
        <p:spPr bwMode="auto">
          <a:xfrm>
            <a:off x="841375" y="1570038"/>
            <a:ext cx="7975600" cy="4525962"/>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5604" r:id="rId1"/>
    <p:sldLayoutId id="2147485591" r:id="rId2"/>
    <p:sldLayoutId id="2147485592" r:id="rId3"/>
    <p:sldLayoutId id="2147485593" r:id="rId4"/>
    <p:sldLayoutId id="2147485594" r:id="rId5"/>
    <p:sldLayoutId id="2147485595" r:id="rId6"/>
    <p:sldLayoutId id="2147485596" r:id="rId7"/>
    <p:sldLayoutId id="2147485597" r:id="rId8"/>
    <p:sldLayoutId id="2147485598" r:id="rId9"/>
    <p:sldLayoutId id="2147485599" r:id="rId10"/>
    <p:sldLayoutId id="2147485600" r:id="rId11"/>
    <p:sldLayoutId id="2147485606" r:id="rId12"/>
    <p:sldLayoutId id="2147485607" r:id="rId13"/>
    <p:sldLayoutId id="2147485609" r:id="rId14"/>
  </p:sldLayoutIdLst>
  <p:timing>
    <p:tnLst>
      <p:par>
        <p:cTn id="1" dur="indefinite" restart="never" nodeType="tmRoot"/>
      </p:par>
    </p:tnLst>
  </p:timing>
  <p:hf sldNum="0" hdr="0" dt="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pitchFamily="34" charset="0"/>
          <a:ea typeface="ヒラギノ角ゴ Pro W3" pitchFamily="64" charset="-128"/>
        </a:defRPr>
      </a:lvl2pPr>
      <a:lvl3pPr algn="l" rtl="0" eaLnBrk="0" fontAlgn="base" hangingPunct="0">
        <a:spcBef>
          <a:spcPct val="0"/>
        </a:spcBef>
        <a:spcAft>
          <a:spcPct val="0"/>
        </a:spcAft>
        <a:defRPr sz="3200">
          <a:solidFill>
            <a:schemeClr val="tx1"/>
          </a:solidFill>
          <a:latin typeface="Arial" pitchFamily="34" charset="0"/>
          <a:ea typeface="ヒラギノ角ゴ Pro W3" pitchFamily="64" charset="-128"/>
        </a:defRPr>
      </a:lvl3pPr>
      <a:lvl4pPr algn="l" rtl="0" eaLnBrk="0" fontAlgn="base" hangingPunct="0">
        <a:spcBef>
          <a:spcPct val="0"/>
        </a:spcBef>
        <a:spcAft>
          <a:spcPct val="0"/>
        </a:spcAft>
        <a:defRPr sz="3200">
          <a:solidFill>
            <a:schemeClr val="tx1"/>
          </a:solidFill>
          <a:latin typeface="Arial" pitchFamily="34" charset="0"/>
          <a:ea typeface="ヒラギノ角ゴ Pro W3" pitchFamily="64" charset="-128"/>
        </a:defRPr>
      </a:lvl4pPr>
      <a:lvl5pPr algn="l" rtl="0" eaLnBrk="0" fontAlgn="base" hangingPunct="0">
        <a:spcBef>
          <a:spcPct val="0"/>
        </a:spcBef>
        <a:spcAft>
          <a:spcPct val="0"/>
        </a:spcAft>
        <a:defRPr sz="3200">
          <a:solidFill>
            <a:schemeClr val="tx1"/>
          </a:solidFill>
          <a:latin typeface="Arial" pitchFamily="34" charset="0"/>
          <a:ea typeface="ヒラギノ角ゴ Pro W3" pitchFamily="64" charset="-128"/>
        </a:defRPr>
      </a:lvl5pPr>
      <a:lvl6pPr marL="457200" algn="l" rtl="0" fontAlgn="base">
        <a:spcBef>
          <a:spcPct val="0"/>
        </a:spcBef>
        <a:spcAft>
          <a:spcPct val="0"/>
        </a:spcAft>
        <a:defRPr sz="3200">
          <a:solidFill>
            <a:schemeClr val="tx1"/>
          </a:solidFill>
          <a:latin typeface="Arial" pitchFamily="34" charset="0"/>
          <a:ea typeface="ヒラギノ角ゴ Pro W3" pitchFamily="64" charset="-128"/>
        </a:defRPr>
      </a:lvl6pPr>
      <a:lvl7pPr marL="914400" algn="l" rtl="0" fontAlgn="base">
        <a:spcBef>
          <a:spcPct val="0"/>
        </a:spcBef>
        <a:spcAft>
          <a:spcPct val="0"/>
        </a:spcAft>
        <a:defRPr sz="3200">
          <a:solidFill>
            <a:schemeClr val="tx1"/>
          </a:solidFill>
          <a:latin typeface="Arial" pitchFamily="34" charset="0"/>
          <a:ea typeface="ヒラギノ角ゴ Pro W3" pitchFamily="64" charset="-128"/>
        </a:defRPr>
      </a:lvl7pPr>
      <a:lvl8pPr marL="1371600" algn="l" rtl="0" fontAlgn="base">
        <a:spcBef>
          <a:spcPct val="0"/>
        </a:spcBef>
        <a:spcAft>
          <a:spcPct val="0"/>
        </a:spcAft>
        <a:defRPr sz="3200">
          <a:solidFill>
            <a:schemeClr val="tx1"/>
          </a:solidFill>
          <a:latin typeface="Arial" pitchFamily="34" charset="0"/>
          <a:ea typeface="ヒラギノ角ゴ Pro W3" pitchFamily="64" charset="-128"/>
        </a:defRPr>
      </a:lvl8pPr>
      <a:lvl9pPr marL="1828800" algn="l" rtl="0" fontAlgn="base">
        <a:spcBef>
          <a:spcPct val="0"/>
        </a:spcBef>
        <a:spcAft>
          <a:spcPct val="0"/>
        </a:spcAft>
        <a:defRPr sz="3200">
          <a:solidFill>
            <a:schemeClr val="tx1"/>
          </a:solidFill>
          <a:latin typeface="Arial" pitchFamily="34" charset="0"/>
          <a:ea typeface="ヒラギノ角ゴ Pro W3" pitchFamily="64" charset="-128"/>
        </a:defRPr>
      </a:lvl9pPr>
    </p:titleStyle>
    <p:bodyStyle>
      <a:lvl1pPr marL="180975" indent="-180975" algn="l" rtl="0" eaLnBrk="0" fontAlgn="base" hangingPunct="0">
        <a:spcBef>
          <a:spcPct val="20000"/>
        </a:spcBef>
        <a:spcAft>
          <a:spcPct val="0"/>
        </a:spcAft>
        <a:buClr>
          <a:srgbClr val="DC002E"/>
        </a:buClr>
        <a:buFont typeface="Wingdings" pitchFamily="2" charset="2"/>
        <a:buChar char="§"/>
        <a:defRPr sz="2400">
          <a:solidFill>
            <a:schemeClr val="tx1"/>
          </a:solidFill>
          <a:latin typeface="+mn-lt"/>
          <a:ea typeface="+mn-ea"/>
          <a:cs typeface="+mn-cs"/>
        </a:defRPr>
      </a:lvl1pPr>
      <a:lvl2pPr marL="538163" indent="-177800" algn="l" rtl="0" eaLnBrk="0" fontAlgn="base" hangingPunct="0">
        <a:spcBef>
          <a:spcPct val="20000"/>
        </a:spcBef>
        <a:spcAft>
          <a:spcPct val="0"/>
        </a:spcAft>
        <a:buClr>
          <a:srgbClr val="DC002E"/>
        </a:buClr>
        <a:buFont typeface="Wingdings" pitchFamily="2" charset="2"/>
        <a:buChar char="§"/>
        <a:defRPr sz="2000">
          <a:solidFill>
            <a:schemeClr val="tx1"/>
          </a:solidFill>
          <a:latin typeface="+mn-lt"/>
          <a:ea typeface="+mn-ea"/>
        </a:defRPr>
      </a:lvl2pPr>
      <a:lvl3pPr marL="903288" indent="-185738" algn="l" rtl="0" eaLnBrk="0" fontAlgn="base" hangingPunct="0">
        <a:spcBef>
          <a:spcPct val="20000"/>
        </a:spcBef>
        <a:spcAft>
          <a:spcPct val="0"/>
        </a:spcAft>
        <a:buClr>
          <a:srgbClr val="DC002E"/>
        </a:buClr>
        <a:buFont typeface="Wingdings" pitchFamily="2" charset="2"/>
        <a:buChar char="§"/>
        <a:defRPr sz="2000">
          <a:solidFill>
            <a:schemeClr val="tx1"/>
          </a:solidFill>
          <a:latin typeface="+mn-lt"/>
          <a:ea typeface="+mn-ea"/>
        </a:defRPr>
      </a:lvl3pPr>
      <a:lvl4pPr marL="1258888" indent="-177800" algn="l" rtl="0" eaLnBrk="0" fontAlgn="base" hangingPunct="0">
        <a:spcBef>
          <a:spcPct val="20000"/>
        </a:spcBef>
        <a:spcAft>
          <a:spcPct val="0"/>
        </a:spcAft>
        <a:buClr>
          <a:srgbClr val="DC002E"/>
        </a:buClr>
        <a:buFont typeface="Wingdings" pitchFamily="2" charset="2"/>
        <a:buChar char="§"/>
        <a:defRPr>
          <a:solidFill>
            <a:schemeClr val="tx1"/>
          </a:solidFill>
          <a:latin typeface="+mn-lt"/>
          <a:ea typeface="+mn-ea"/>
        </a:defRPr>
      </a:lvl4pPr>
      <a:lvl5pPr marL="1614488" indent="-176213" algn="l" rtl="0" eaLnBrk="0" fontAlgn="base" hangingPunct="0">
        <a:spcBef>
          <a:spcPct val="20000"/>
        </a:spcBef>
        <a:spcAft>
          <a:spcPct val="0"/>
        </a:spcAft>
        <a:buClr>
          <a:srgbClr val="DC002E"/>
        </a:buClr>
        <a:buFont typeface="Wingdings" pitchFamily="2" charset="2"/>
        <a:buChar char="§"/>
        <a:defRPr>
          <a:solidFill>
            <a:schemeClr val="tx1"/>
          </a:solidFill>
          <a:latin typeface="+mn-lt"/>
          <a:ea typeface="+mn-ea"/>
        </a:defRPr>
      </a:lvl5pPr>
      <a:lvl6pPr marL="2071688" indent="-176213" algn="l" rtl="0" fontAlgn="base">
        <a:spcBef>
          <a:spcPct val="20000"/>
        </a:spcBef>
        <a:spcAft>
          <a:spcPct val="0"/>
        </a:spcAft>
        <a:buClr>
          <a:srgbClr val="DC002E"/>
        </a:buClr>
        <a:buFont typeface="Wingdings" pitchFamily="2" charset="2"/>
        <a:buChar char="§"/>
        <a:defRPr>
          <a:solidFill>
            <a:schemeClr val="tx1"/>
          </a:solidFill>
          <a:latin typeface="+mn-lt"/>
          <a:ea typeface="+mn-ea"/>
        </a:defRPr>
      </a:lvl6pPr>
      <a:lvl7pPr marL="2528888" indent="-176213" algn="l" rtl="0" fontAlgn="base">
        <a:spcBef>
          <a:spcPct val="20000"/>
        </a:spcBef>
        <a:spcAft>
          <a:spcPct val="0"/>
        </a:spcAft>
        <a:buClr>
          <a:srgbClr val="DC002E"/>
        </a:buClr>
        <a:buFont typeface="Wingdings" pitchFamily="2" charset="2"/>
        <a:buChar char="§"/>
        <a:defRPr>
          <a:solidFill>
            <a:schemeClr val="tx1"/>
          </a:solidFill>
          <a:latin typeface="+mn-lt"/>
          <a:ea typeface="+mn-ea"/>
        </a:defRPr>
      </a:lvl7pPr>
      <a:lvl8pPr marL="2986088" indent="-176213" algn="l" rtl="0" fontAlgn="base">
        <a:spcBef>
          <a:spcPct val="20000"/>
        </a:spcBef>
        <a:spcAft>
          <a:spcPct val="0"/>
        </a:spcAft>
        <a:buClr>
          <a:srgbClr val="DC002E"/>
        </a:buClr>
        <a:buFont typeface="Wingdings" pitchFamily="2" charset="2"/>
        <a:buChar char="§"/>
        <a:defRPr>
          <a:solidFill>
            <a:schemeClr val="tx1"/>
          </a:solidFill>
          <a:latin typeface="+mn-lt"/>
          <a:ea typeface="+mn-ea"/>
        </a:defRPr>
      </a:lvl8pPr>
      <a:lvl9pPr marL="3443288" indent="-176213" algn="l" rtl="0" fontAlgn="base">
        <a:spcBef>
          <a:spcPct val="20000"/>
        </a:spcBef>
        <a:spcAft>
          <a:spcPct val="0"/>
        </a:spcAft>
        <a:buClr>
          <a:srgbClr val="DC002E"/>
        </a:buClr>
        <a:buFont typeface="Wingdings" pitchFamily="2" charset="2"/>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4.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black">
          <a:xfrm>
            <a:off x="762000" y="4267200"/>
            <a:ext cx="6172200" cy="1676400"/>
          </a:xfrm>
          <a:prstGeom prst="rect">
            <a:avLst/>
          </a:prstGeom>
          <a:noFill/>
          <a:ln w="9525">
            <a:noFill/>
            <a:miter lim="800000"/>
            <a:headEnd/>
            <a:tailEnd/>
          </a:ln>
        </p:spPr>
        <p:txBody>
          <a:bodyPr/>
          <a:lstStyle/>
          <a:p>
            <a:pPr>
              <a:buClr>
                <a:schemeClr val="bg1"/>
              </a:buClr>
              <a:buFont typeface="Wingdings" pitchFamily="2" charset="2"/>
              <a:buNone/>
            </a:pPr>
            <a:r>
              <a:rPr lang="de-DE" dirty="0" smtClean="0"/>
              <a:t>Tobin Timmons</a:t>
            </a:r>
            <a:endParaRPr lang="de-DE" dirty="0"/>
          </a:p>
          <a:p>
            <a:pPr>
              <a:buClr>
                <a:schemeClr val="bg1"/>
              </a:buClr>
              <a:buFont typeface="Wingdings" pitchFamily="2" charset="2"/>
              <a:buNone/>
            </a:pPr>
            <a:r>
              <a:rPr lang="en-US" dirty="0"/>
              <a:t>TEG Clinical </a:t>
            </a:r>
            <a:r>
              <a:rPr lang="en-US" dirty="0" smtClean="0"/>
              <a:t>Specialist</a:t>
            </a:r>
            <a:endParaRPr lang="en-US" dirty="0"/>
          </a:p>
          <a:p>
            <a:pPr>
              <a:buClr>
                <a:schemeClr val="bg1"/>
              </a:buClr>
              <a:buFont typeface="Wingdings" pitchFamily="2" charset="2"/>
              <a:buNone/>
            </a:pPr>
            <a:r>
              <a:rPr lang="en-US" dirty="0"/>
              <a:t>Haemonetics Corporation</a:t>
            </a:r>
          </a:p>
          <a:p>
            <a:pPr>
              <a:buClr>
                <a:schemeClr val="bg1"/>
              </a:buClr>
              <a:buFont typeface="Wingdings" pitchFamily="2" charset="2"/>
              <a:buNone/>
            </a:pPr>
            <a:endParaRPr lang="en-US" sz="1200" dirty="0"/>
          </a:p>
          <a:p>
            <a:pPr>
              <a:buClr>
                <a:schemeClr val="bg1"/>
              </a:buClr>
              <a:buFont typeface="Wingdings" pitchFamily="2" charset="2"/>
              <a:buNone/>
            </a:pPr>
            <a:endParaRPr lang="en-US" sz="1200" dirty="0"/>
          </a:p>
        </p:txBody>
      </p:sp>
      <p:sp>
        <p:nvSpPr>
          <p:cNvPr id="17411" name="TextBox 3"/>
          <p:cNvSpPr txBox="1">
            <a:spLocks noChangeArrowheads="1"/>
          </p:cNvSpPr>
          <p:nvPr/>
        </p:nvSpPr>
        <p:spPr bwMode="auto">
          <a:xfrm>
            <a:off x="762000" y="1477963"/>
            <a:ext cx="7924800" cy="1570037"/>
          </a:xfrm>
          <a:prstGeom prst="rect">
            <a:avLst/>
          </a:prstGeom>
          <a:noFill/>
          <a:ln w="9525">
            <a:noFill/>
            <a:miter lim="800000"/>
            <a:headEnd/>
            <a:tailEnd/>
          </a:ln>
        </p:spPr>
        <p:txBody>
          <a:bodyPr>
            <a:spAutoFit/>
          </a:bodyPr>
          <a:lstStyle/>
          <a:p>
            <a:pPr algn="ctr">
              <a:buFont typeface="Wingdings" pitchFamily="2" charset="2"/>
              <a:buNone/>
            </a:pPr>
            <a:r>
              <a:rPr lang="en-US" sz="4800" dirty="0">
                <a:solidFill>
                  <a:schemeClr val="bg1"/>
                </a:solidFill>
              </a:rPr>
              <a:t>Thrombelastograph</a:t>
            </a:r>
            <a:r>
              <a:rPr lang="en-US" sz="4800" baseline="30000" dirty="0">
                <a:solidFill>
                  <a:schemeClr val="bg1"/>
                </a:solidFill>
              </a:rPr>
              <a:t>®</a:t>
            </a:r>
            <a:r>
              <a:rPr lang="en-US" sz="4800" dirty="0">
                <a:solidFill>
                  <a:schemeClr val="bg1"/>
                </a:solidFill>
              </a:rPr>
              <a:t> (TEG</a:t>
            </a:r>
            <a:r>
              <a:rPr lang="en-US" sz="4800" baseline="30000" dirty="0">
                <a:solidFill>
                  <a:schemeClr val="bg1"/>
                </a:solidFill>
              </a:rPr>
              <a:t>®</a:t>
            </a:r>
            <a:r>
              <a:rPr lang="en-US" sz="4800" dirty="0">
                <a:solidFill>
                  <a:schemeClr val="bg1"/>
                </a:solidFill>
              </a:rPr>
              <a:t>) Coagulation Analyzer</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250" y="3425825"/>
            <a:ext cx="2495550" cy="236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cstate="print"/>
          <a:srcRect/>
          <a:stretch>
            <a:fillRect/>
          </a:stretch>
        </p:blipFill>
        <p:spPr bwMode="auto">
          <a:xfrm>
            <a:off x="457200" y="1752600"/>
            <a:ext cx="8297863" cy="4648200"/>
          </a:xfrm>
          <a:prstGeom prst="rect">
            <a:avLst/>
          </a:prstGeom>
          <a:noFill/>
          <a:ln w="9525">
            <a:noFill/>
            <a:miter lim="800000"/>
            <a:headEnd/>
            <a:tailEnd/>
          </a:ln>
        </p:spPr>
      </p:pic>
      <p:sp>
        <p:nvSpPr>
          <p:cNvPr id="34819" name="Rectangle 3"/>
          <p:cNvSpPr>
            <a:spLocks noGrp="1" noChangeArrowheads="1"/>
          </p:cNvSpPr>
          <p:nvPr>
            <p:ph type="title"/>
          </p:nvPr>
        </p:nvSpPr>
        <p:spPr/>
        <p:txBody>
          <a:bodyPr/>
          <a:lstStyle/>
          <a:p>
            <a:pPr algn="ctr" eaLnBrk="1" hangingPunct="1"/>
            <a:r>
              <a:rPr lang="en-US" sz="4000" dirty="0" smtClean="0"/>
              <a:t>Heparin Effect</a:t>
            </a:r>
          </a:p>
        </p:txBody>
      </p:sp>
      <p:sp>
        <p:nvSpPr>
          <p:cNvPr id="34820" name="Rectangle 4"/>
          <p:cNvSpPr>
            <a:spLocks noGrp="1" noChangeArrowheads="1"/>
          </p:cNvSpPr>
          <p:nvPr>
            <p:ph idx="1"/>
          </p:nvPr>
        </p:nvSpPr>
        <p:spPr>
          <a:xfrm>
            <a:off x="838200" y="1600200"/>
            <a:ext cx="7975600" cy="4525962"/>
          </a:xfrm>
        </p:spPr>
        <p:txBody>
          <a:bodyPr/>
          <a:lstStyle/>
          <a:p>
            <a:pPr eaLnBrk="1" hangingPunct="1">
              <a:buFont typeface="Wingdings" pitchFamily="2" charset="2"/>
              <a:buNone/>
            </a:pPr>
            <a:endParaRPr lang="en-US" dirty="0" smtClean="0">
              <a:latin typeface="Lucida Sans" pitchFamily="34" charset="0"/>
              <a:cs typeface="Times New Roman" pitchFamily="18" charset="0"/>
            </a:endParaRPr>
          </a:p>
          <a:p>
            <a:pPr eaLnBrk="1" hangingPunct="1">
              <a:buFont typeface="Wingdings" pitchFamily="2" charset="2"/>
              <a:buNone/>
            </a:pPr>
            <a:endParaRPr lang="en-US" sz="2000" dirty="0" smtClean="0">
              <a:latin typeface="Lucida Sans" pitchFamily="34" charset="0"/>
              <a:cs typeface="Times New Roman" pitchFamily="18" charset="0"/>
            </a:endParaRPr>
          </a:p>
          <a:p>
            <a:pPr lvl="1" eaLnBrk="1" hangingPunct="1">
              <a:buClr>
                <a:srgbClr val="FFFF66"/>
              </a:buClr>
              <a:buFont typeface="Wingdings" pitchFamily="2" charset="2"/>
              <a:buNone/>
            </a:pPr>
            <a:endParaRPr lang="en-GB" sz="1700" dirty="0" smtClean="0">
              <a:latin typeface="Lucida Sans" pitchFamily="34" charset="0"/>
            </a:endParaRPr>
          </a:p>
          <a:p>
            <a:pPr lvl="1" eaLnBrk="1" hangingPunct="1">
              <a:buClr>
                <a:srgbClr val="FFFF66"/>
              </a:buClr>
              <a:buFont typeface="Wingdings" pitchFamily="2" charset="2"/>
              <a:buNone/>
            </a:pPr>
            <a:endParaRPr lang="en-GB" sz="1700" dirty="0" smtClean="0">
              <a:latin typeface="Lucida Sans" pitchFamily="34" charset="0"/>
            </a:endParaRPr>
          </a:p>
        </p:txBody>
      </p:sp>
      <p:sp>
        <p:nvSpPr>
          <p:cNvPr id="34821" name="Text Box 5"/>
          <p:cNvSpPr txBox="1">
            <a:spLocks noChangeArrowheads="1"/>
          </p:cNvSpPr>
          <p:nvPr/>
        </p:nvSpPr>
        <p:spPr bwMode="auto">
          <a:xfrm>
            <a:off x="2706688" y="3230563"/>
            <a:ext cx="1606550" cy="277812"/>
          </a:xfrm>
          <a:prstGeom prst="rect">
            <a:avLst/>
          </a:prstGeom>
          <a:noFill/>
          <a:ln w="12700">
            <a:solidFill>
              <a:schemeClr val="bg1"/>
            </a:solidFill>
            <a:miter lim="800000"/>
            <a:headEnd/>
            <a:tailEnd/>
          </a:ln>
        </p:spPr>
        <p:txBody>
          <a:bodyPr anchor="ctr">
            <a:spAutoFit/>
          </a:bodyPr>
          <a:lstStyle/>
          <a:p>
            <a:pPr>
              <a:spcBef>
                <a:spcPct val="50000"/>
              </a:spcBef>
              <a:buFont typeface="Wingdings" pitchFamily="2" charset="2"/>
              <a:buNone/>
            </a:pPr>
            <a:r>
              <a:rPr lang="en-US" sz="1200" b="1" dirty="0"/>
              <a:t>Plain cup</a:t>
            </a:r>
            <a:endParaRPr lang="en-US" b="1" dirty="0">
              <a:latin typeface="Times New Roman" pitchFamily="18" charset="0"/>
            </a:endParaRPr>
          </a:p>
        </p:txBody>
      </p:sp>
      <p:pic>
        <p:nvPicPr>
          <p:cNvPr id="34822" name="Picture 6" descr="DSCN1426 Close Up"/>
          <p:cNvPicPr>
            <a:picLocks noChangeAspect="1" noChangeArrowheads="1"/>
          </p:cNvPicPr>
          <p:nvPr/>
        </p:nvPicPr>
        <p:blipFill>
          <a:blip r:embed="rId4" cstate="print"/>
          <a:srcRect/>
          <a:stretch>
            <a:fillRect/>
          </a:stretch>
        </p:blipFill>
        <p:spPr bwMode="auto">
          <a:xfrm>
            <a:off x="6019800" y="3124200"/>
            <a:ext cx="1985963" cy="1346200"/>
          </a:xfrm>
          <a:prstGeom prst="rect">
            <a:avLst/>
          </a:prstGeom>
          <a:noFill/>
          <a:ln w="9525">
            <a:noFill/>
            <a:miter lim="800000"/>
            <a:headEnd/>
            <a:tailEnd/>
          </a:ln>
        </p:spPr>
      </p:pic>
      <p:sp>
        <p:nvSpPr>
          <p:cNvPr id="34823" name="Text Box 7"/>
          <p:cNvSpPr txBox="1">
            <a:spLocks noChangeArrowheads="1"/>
          </p:cNvSpPr>
          <p:nvPr/>
        </p:nvSpPr>
        <p:spPr bwMode="auto">
          <a:xfrm>
            <a:off x="514350" y="6019800"/>
            <a:ext cx="8291513" cy="276225"/>
          </a:xfrm>
          <a:prstGeom prst="rect">
            <a:avLst/>
          </a:prstGeom>
          <a:noFill/>
          <a:ln w="9525">
            <a:noFill/>
            <a:miter lim="800000"/>
            <a:headEnd/>
            <a:tailEnd/>
          </a:ln>
        </p:spPr>
        <p:txBody>
          <a:bodyPr>
            <a:spAutoFit/>
          </a:bodyPr>
          <a:lstStyle/>
          <a:p>
            <a:pPr eaLnBrk="0" hangingPunct="0">
              <a:spcBef>
                <a:spcPct val="50000"/>
              </a:spcBef>
              <a:buFont typeface="Wingdings" pitchFamily="2" charset="2"/>
              <a:buNone/>
            </a:pPr>
            <a:r>
              <a:rPr lang="nl-NL" sz="1200" b="1">
                <a:solidFill>
                  <a:srgbClr val="33CC33"/>
                </a:solidFill>
              </a:rPr>
              <a:t>    5.8               2.2             59.1             0.0             56.2            6.4             *2.0*            *0.4*           -1.0              55.0</a:t>
            </a:r>
          </a:p>
        </p:txBody>
      </p:sp>
      <p:sp>
        <p:nvSpPr>
          <p:cNvPr id="34824" name="Oval 8"/>
          <p:cNvSpPr>
            <a:spLocks noChangeArrowheads="1"/>
          </p:cNvSpPr>
          <p:nvPr/>
        </p:nvSpPr>
        <p:spPr bwMode="auto">
          <a:xfrm>
            <a:off x="609600" y="5181600"/>
            <a:ext cx="609600" cy="1316038"/>
          </a:xfrm>
          <a:prstGeom prst="ellipse">
            <a:avLst/>
          </a:prstGeom>
          <a:noFill/>
          <a:ln w="38100">
            <a:solidFill>
              <a:srgbClr val="EC3314"/>
            </a:solidFill>
            <a:round/>
            <a:headEnd/>
            <a:tailEnd/>
          </a:ln>
        </p:spPr>
        <p:txBody>
          <a:bodyPr wrap="none" anchor="ctr"/>
          <a:lstStyle/>
          <a:p>
            <a:endParaRPr lang="en-US" dirty="0"/>
          </a:p>
        </p:txBody>
      </p:sp>
      <p:sp>
        <p:nvSpPr>
          <p:cNvPr id="34825" name="Text Box 9"/>
          <p:cNvSpPr txBox="1">
            <a:spLocks noChangeArrowheads="1"/>
          </p:cNvSpPr>
          <p:nvPr/>
        </p:nvSpPr>
        <p:spPr bwMode="auto">
          <a:xfrm>
            <a:off x="798513" y="2571750"/>
            <a:ext cx="1606550" cy="277813"/>
          </a:xfrm>
          <a:prstGeom prst="rect">
            <a:avLst/>
          </a:prstGeom>
          <a:noFill/>
          <a:ln w="12700">
            <a:solidFill>
              <a:schemeClr val="bg1"/>
            </a:solidFill>
            <a:miter lim="800000"/>
            <a:headEnd/>
            <a:tailEnd/>
          </a:ln>
        </p:spPr>
        <p:txBody>
          <a:bodyPr anchor="ctr">
            <a:spAutoFit/>
          </a:bodyPr>
          <a:lstStyle/>
          <a:p>
            <a:pPr>
              <a:spcBef>
                <a:spcPct val="50000"/>
              </a:spcBef>
              <a:buFont typeface="Wingdings" pitchFamily="2" charset="2"/>
              <a:buNone/>
            </a:pPr>
            <a:r>
              <a:rPr lang="en-US" sz="1200" b="1" dirty="0">
                <a:solidFill>
                  <a:srgbClr val="006600"/>
                </a:solidFill>
                <a:cs typeface="Arial" charset="0"/>
              </a:rPr>
              <a:t>Heparinase cup</a:t>
            </a:r>
            <a:endParaRPr lang="en-US" b="1" dirty="0">
              <a:solidFill>
                <a:srgbClr val="006600"/>
              </a:solidFill>
              <a:cs typeface="Arial" charset="0"/>
            </a:endParaRPr>
          </a:p>
        </p:txBody>
      </p:sp>
      <p:sp>
        <p:nvSpPr>
          <p:cNvPr id="34826" name="Rectangle 10"/>
          <p:cNvSpPr>
            <a:spLocks noChangeArrowheads="1"/>
          </p:cNvSpPr>
          <p:nvPr/>
        </p:nvSpPr>
        <p:spPr bwMode="auto">
          <a:xfrm>
            <a:off x="579438" y="1825625"/>
            <a:ext cx="639762" cy="461963"/>
          </a:xfrm>
          <a:prstGeom prst="rect">
            <a:avLst/>
          </a:prstGeom>
          <a:solidFill>
            <a:schemeClr val="bg1"/>
          </a:solidFill>
          <a:ln w="9525">
            <a:noFill/>
            <a:miter lim="800000"/>
            <a:headEnd/>
            <a:tailEnd/>
          </a:ln>
        </p:spPr>
        <p:txBody>
          <a:bodyPr anchor="ctr">
            <a:spAutoFit/>
          </a:bodyPr>
          <a:lstStyle/>
          <a:p>
            <a:endParaRPr lang="en-US" dirty="0"/>
          </a:p>
        </p:txBody>
      </p:sp>
      <p:sp>
        <p:nvSpPr>
          <p:cNvPr id="11" name="TextBox 10"/>
          <p:cNvSpPr txBox="1"/>
          <p:nvPr/>
        </p:nvSpPr>
        <p:spPr>
          <a:xfrm>
            <a:off x="5715000" y="1752600"/>
            <a:ext cx="3429000" cy="461665"/>
          </a:xfrm>
          <a:prstGeom prst="rect">
            <a:avLst/>
          </a:prstGeom>
          <a:solidFill>
            <a:schemeClr val="bg1"/>
          </a:solidFill>
        </p:spPr>
        <p:txBody>
          <a:bodyPr wrap="square" rtlCol="0">
            <a:spAutoFit/>
          </a:bodyPr>
          <a:lstStyle/>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41986" name="Title 1"/>
          <p:cNvSpPr>
            <a:spLocks noGrp="1"/>
          </p:cNvSpPr>
          <p:nvPr>
            <p:ph type="title"/>
          </p:nvPr>
        </p:nvSpPr>
        <p:spPr/>
        <p:txBody>
          <a:bodyPr/>
          <a:lstStyle/>
          <a:p>
            <a:r>
              <a:rPr lang="en-US" dirty="0" smtClean="0"/>
              <a:t>Combination Hypercoagulability</a:t>
            </a:r>
          </a:p>
        </p:txBody>
      </p:sp>
      <p:pic>
        <p:nvPicPr>
          <p:cNvPr id="41987" name="Picture 5"/>
          <p:cNvPicPr>
            <a:picLocks noChangeAspect="1" noChangeArrowheads="1"/>
          </p:cNvPicPr>
          <p:nvPr/>
        </p:nvPicPr>
        <p:blipFill>
          <a:blip r:embed="rId3" cstate="print"/>
          <a:srcRect/>
          <a:stretch>
            <a:fillRect/>
          </a:stretch>
        </p:blipFill>
        <p:spPr bwMode="auto">
          <a:xfrm>
            <a:off x="479425" y="1276350"/>
            <a:ext cx="8664575" cy="4895850"/>
          </a:xfrm>
          <a:prstGeom prst="rect">
            <a:avLst/>
          </a:prstGeom>
          <a:noFill/>
          <a:ln w="9525" algn="ctr">
            <a:noFill/>
            <a:miter lim="800000"/>
            <a:headEnd/>
            <a:tailEnd/>
          </a:ln>
        </p:spPr>
      </p:pic>
      <p:sp>
        <p:nvSpPr>
          <p:cNvPr id="4" name="TextBox 3"/>
          <p:cNvSpPr txBox="1"/>
          <p:nvPr/>
        </p:nvSpPr>
        <p:spPr>
          <a:xfrm>
            <a:off x="5715000" y="1295400"/>
            <a:ext cx="3429000" cy="461665"/>
          </a:xfrm>
          <a:prstGeom prst="rect">
            <a:avLst/>
          </a:prstGeom>
          <a:solidFill>
            <a:schemeClr val="bg1"/>
          </a:solidFill>
        </p:spPr>
        <p:txBody>
          <a:bodyPr wrap="square" rtlCol="0">
            <a:spAutoFit/>
          </a:bodyPr>
          <a:lstStyle/>
          <a:p>
            <a:pPr>
              <a:buNone/>
            </a:pPr>
            <a:endParaRPr lang="en-US" dirty="0"/>
          </a:p>
        </p:txBody>
      </p:sp>
      <p:sp>
        <p:nvSpPr>
          <p:cNvPr id="6" name="Oval 5"/>
          <p:cNvSpPr/>
          <p:nvPr/>
        </p:nvSpPr>
        <p:spPr bwMode="auto">
          <a:xfrm>
            <a:off x="4038600" y="4800600"/>
            <a:ext cx="685800" cy="1295400"/>
          </a:xfrm>
          <a:prstGeom prst="ellipse">
            <a:avLst/>
          </a:prstGeom>
          <a:noFill/>
          <a:ln w="9525" cap="flat" cmpd="sng" algn="ctr">
            <a:solidFill>
              <a:srgbClr val="33CC33"/>
            </a:solidFill>
            <a:prstDash val="solid"/>
            <a:round/>
            <a:headEnd type="none" w="med" len="med"/>
            <a:tailEnd type="none" w="med" len="med"/>
          </a:ln>
          <a:effectLst/>
        </p:spPr>
        <p:txBody>
          <a:bodyPr vert="horz" wrap="square" lIns="0" tIns="46800" rIns="90000" bIns="46800" numCol="1" rtlCol="0" anchor="t" anchorCtr="0" compatLnSpc="1">
            <a:prstTxWarp prst="textNoShape">
              <a:avLst/>
            </a:prstTxWarp>
          </a:bodyPr>
          <a:lstStyle/>
          <a:p>
            <a:pPr marL="180975" marR="0" indent="-180975" algn="l" defTabSz="914400" rtl="0" eaLnBrk="1" fontAlgn="base" latinLnBrk="0" hangingPunct="1">
              <a:lnSpc>
                <a:spcPct val="100000"/>
              </a:lnSpc>
              <a:spcBef>
                <a:spcPct val="20000"/>
              </a:spcBef>
              <a:spcAft>
                <a:spcPct val="0"/>
              </a:spcAft>
              <a:buClr>
                <a:srgbClr val="DC002E"/>
              </a:buClr>
              <a:buSzTx/>
              <a:buFont typeface="Wingdings" pitchFamily="2" charset="2"/>
              <a:buChar char="§"/>
              <a:tabLst/>
            </a:pPr>
            <a:endParaRPr kumimoji="0" lang="en-US" sz="2400" b="0" i="0" u="none" strike="noStrike" cap="none" normalizeH="0" baseline="0" dirty="0" smtClean="0">
              <a:ln>
                <a:noFill/>
              </a:ln>
              <a:solidFill>
                <a:schemeClr val="tx1"/>
              </a:solidFill>
              <a:effectLst/>
              <a:latin typeface="Arial" pitchFamily="34" charset="0"/>
              <a:ea typeface="ヒラギノ角ゴ Pro W3" pitchFamily="64" charset="-128"/>
            </a:endParaRPr>
          </a:p>
        </p:txBody>
      </p:sp>
      <p:sp>
        <p:nvSpPr>
          <p:cNvPr id="7" name="Oval 6"/>
          <p:cNvSpPr/>
          <p:nvPr/>
        </p:nvSpPr>
        <p:spPr bwMode="auto">
          <a:xfrm>
            <a:off x="4876800" y="4800600"/>
            <a:ext cx="685800" cy="1295400"/>
          </a:xfrm>
          <a:prstGeom prst="ellipse">
            <a:avLst/>
          </a:prstGeom>
          <a:noFill/>
          <a:ln w="9525" cap="flat" cmpd="sng" algn="ctr">
            <a:solidFill>
              <a:schemeClr val="accent3">
                <a:lumMod val="75000"/>
              </a:schemeClr>
            </a:solidFill>
            <a:prstDash val="solid"/>
            <a:round/>
            <a:headEnd type="none" w="med" len="med"/>
            <a:tailEnd type="none" w="med" len="med"/>
          </a:ln>
          <a:effectLst/>
        </p:spPr>
        <p:txBody>
          <a:bodyPr vert="horz" wrap="square" lIns="0" tIns="46800" rIns="90000" bIns="46800" numCol="1" rtlCol="0" anchor="t" anchorCtr="0" compatLnSpc="1">
            <a:prstTxWarp prst="textNoShape">
              <a:avLst/>
            </a:prstTxWarp>
          </a:bodyPr>
          <a:lstStyle/>
          <a:p>
            <a:pPr marL="180975" marR="0" indent="-180975" algn="l" defTabSz="914400" rtl="0" eaLnBrk="1" fontAlgn="base" latinLnBrk="0" hangingPunct="1">
              <a:lnSpc>
                <a:spcPct val="100000"/>
              </a:lnSpc>
              <a:spcBef>
                <a:spcPct val="20000"/>
              </a:spcBef>
              <a:spcAft>
                <a:spcPct val="0"/>
              </a:spcAft>
              <a:buClr>
                <a:srgbClr val="DC002E"/>
              </a:buClr>
              <a:buSzTx/>
              <a:buFont typeface="Wingdings" pitchFamily="2" charset="2"/>
              <a:buChar char="§"/>
              <a:tabLst/>
            </a:pPr>
            <a:endParaRPr kumimoji="0" lang="en-US" sz="2400" b="0" i="0" u="none" strike="noStrike" cap="none" normalizeH="0" baseline="0" dirty="0" smtClean="0">
              <a:ln>
                <a:noFill/>
              </a:ln>
              <a:solidFill>
                <a:schemeClr val="tx1"/>
              </a:solidFill>
              <a:effectLst/>
              <a:latin typeface="Arial" pitchFamily="34" charset="0"/>
              <a:ea typeface="ヒラギノ角ゴ Pro W3" pitchFamily="64" charset="-128"/>
            </a:endParaRPr>
          </a:p>
        </p:txBody>
      </p:sp>
      <p:sp>
        <p:nvSpPr>
          <p:cNvPr id="8" name="Oval 7"/>
          <p:cNvSpPr/>
          <p:nvPr/>
        </p:nvSpPr>
        <p:spPr bwMode="auto">
          <a:xfrm>
            <a:off x="5562600" y="4800600"/>
            <a:ext cx="914400" cy="1295400"/>
          </a:xfrm>
          <a:prstGeom prst="ellipse">
            <a:avLst/>
          </a:prstGeom>
          <a:noFill/>
          <a:ln w="9525" cap="flat" cmpd="sng" algn="ctr">
            <a:solidFill>
              <a:schemeClr val="accent3">
                <a:lumMod val="75000"/>
              </a:schemeClr>
            </a:solidFill>
            <a:prstDash val="solid"/>
            <a:round/>
            <a:headEnd type="none" w="med" len="med"/>
            <a:tailEnd type="none" w="med" len="med"/>
          </a:ln>
          <a:effectLst/>
        </p:spPr>
        <p:txBody>
          <a:bodyPr vert="horz" wrap="square" lIns="0" tIns="46800" rIns="90000" bIns="46800" numCol="1" rtlCol="0" anchor="t" anchorCtr="0" compatLnSpc="1">
            <a:prstTxWarp prst="textNoShape">
              <a:avLst/>
            </a:prstTxWarp>
          </a:bodyPr>
          <a:lstStyle/>
          <a:p>
            <a:pPr marL="180975" marR="0" indent="-180975" algn="l" defTabSz="914400" rtl="0" eaLnBrk="1" fontAlgn="base" latinLnBrk="0" hangingPunct="1">
              <a:lnSpc>
                <a:spcPct val="100000"/>
              </a:lnSpc>
              <a:spcBef>
                <a:spcPct val="20000"/>
              </a:spcBef>
              <a:spcAft>
                <a:spcPct val="0"/>
              </a:spcAft>
              <a:buClr>
                <a:srgbClr val="DC002E"/>
              </a:buClr>
              <a:buSzTx/>
              <a:buFont typeface="Wingdings" pitchFamily="2" charset="2"/>
              <a:buChar char="§"/>
              <a:tabLst/>
            </a:pPr>
            <a:endParaRPr kumimoji="0" lang="en-US" sz="2400" b="0" i="0" u="none" strike="noStrike" cap="none" normalizeH="0" baseline="0" dirty="0" smtClean="0">
              <a:ln>
                <a:noFill/>
              </a:ln>
              <a:solidFill>
                <a:schemeClr val="tx1"/>
              </a:solidFill>
              <a:effectLst/>
              <a:latin typeface="Arial" pitchFamily="34" charset="0"/>
              <a:ea typeface="ヒラギノ角ゴ Pro W3" pitchFamily="64" charset="-128"/>
            </a:endParaRPr>
          </a:p>
        </p:txBody>
      </p:sp>
      <p:sp>
        <p:nvSpPr>
          <p:cNvPr id="9" name="Oval 8"/>
          <p:cNvSpPr/>
          <p:nvPr/>
        </p:nvSpPr>
        <p:spPr bwMode="auto">
          <a:xfrm>
            <a:off x="2438400" y="4800600"/>
            <a:ext cx="533400" cy="1295400"/>
          </a:xfrm>
          <a:prstGeom prst="ellipse">
            <a:avLst/>
          </a:prstGeom>
          <a:noFill/>
          <a:ln w="9525" cap="flat" cmpd="sng" algn="ctr">
            <a:solidFill>
              <a:srgbClr val="FF0000"/>
            </a:solidFill>
            <a:prstDash val="solid"/>
            <a:round/>
            <a:headEnd type="none" w="med" len="med"/>
            <a:tailEnd type="none" w="med" len="med"/>
          </a:ln>
          <a:effectLst/>
        </p:spPr>
        <p:txBody>
          <a:bodyPr vert="horz" wrap="square" lIns="0" tIns="46800" rIns="90000" bIns="46800" numCol="1" rtlCol="0" anchor="t" anchorCtr="0" compatLnSpc="1">
            <a:prstTxWarp prst="textNoShape">
              <a:avLst/>
            </a:prstTxWarp>
          </a:bodyPr>
          <a:lstStyle/>
          <a:p>
            <a:pPr marL="180975" marR="0" indent="-180975" algn="l" defTabSz="914400" rtl="0" eaLnBrk="1" fontAlgn="base" latinLnBrk="0" hangingPunct="1">
              <a:lnSpc>
                <a:spcPct val="100000"/>
              </a:lnSpc>
              <a:spcBef>
                <a:spcPct val="20000"/>
              </a:spcBef>
              <a:spcAft>
                <a:spcPct val="0"/>
              </a:spcAft>
              <a:buClr>
                <a:srgbClr val="DC002E"/>
              </a:buClr>
              <a:buSzTx/>
              <a:buFont typeface="Wingdings" pitchFamily="2" charset="2"/>
              <a:buChar char="§"/>
              <a:tabLst/>
            </a:pPr>
            <a:endParaRPr kumimoji="0" lang="en-US" sz="2400" b="0" i="0" u="none" strike="noStrike" cap="none" normalizeH="0" baseline="0" dirty="0" smtClean="0">
              <a:ln>
                <a:noFill/>
              </a:ln>
              <a:solidFill>
                <a:schemeClr val="tx1"/>
              </a:solidFill>
              <a:effectLst/>
              <a:latin typeface="Arial" pitchFamily="34" charset="0"/>
              <a:ea typeface="ヒラギノ角ゴ Pro W3" pitchFamily="64" charset="-128"/>
            </a:endParaRPr>
          </a:p>
        </p:txBody>
      </p:sp>
      <p:sp>
        <p:nvSpPr>
          <p:cNvPr id="10" name="Oval 9"/>
          <p:cNvSpPr/>
          <p:nvPr/>
        </p:nvSpPr>
        <p:spPr bwMode="auto">
          <a:xfrm>
            <a:off x="3276600" y="4800600"/>
            <a:ext cx="533400" cy="1295400"/>
          </a:xfrm>
          <a:prstGeom prst="ellipse">
            <a:avLst/>
          </a:prstGeom>
          <a:noFill/>
          <a:ln w="9525" cap="flat" cmpd="sng" algn="ctr">
            <a:solidFill>
              <a:srgbClr val="33CC33"/>
            </a:solidFill>
            <a:prstDash val="solid"/>
            <a:round/>
            <a:headEnd type="none" w="med" len="med"/>
            <a:tailEnd type="none" w="med" len="med"/>
          </a:ln>
          <a:effectLst/>
        </p:spPr>
        <p:txBody>
          <a:bodyPr vert="horz" wrap="square" lIns="0" tIns="46800" rIns="90000" bIns="46800" numCol="1" rtlCol="0" anchor="t" anchorCtr="0" compatLnSpc="1">
            <a:prstTxWarp prst="textNoShape">
              <a:avLst/>
            </a:prstTxWarp>
          </a:bodyPr>
          <a:lstStyle/>
          <a:p>
            <a:pPr marL="180975" marR="0" indent="-180975" algn="l" defTabSz="914400" rtl="0" eaLnBrk="1" fontAlgn="base" latinLnBrk="0" hangingPunct="1">
              <a:lnSpc>
                <a:spcPct val="100000"/>
              </a:lnSpc>
              <a:spcBef>
                <a:spcPct val="20000"/>
              </a:spcBef>
              <a:spcAft>
                <a:spcPct val="0"/>
              </a:spcAft>
              <a:buClr>
                <a:srgbClr val="DC002E"/>
              </a:buClr>
              <a:buSzTx/>
              <a:buFont typeface="Wingdings" pitchFamily="2" charset="2"/>
              <a:buChar char="§"/>
              <a:tabLst/>
            </a:pPr>
            <a:endParaRPr kumimoji="0" lang="en-US" sz="2400" b="0" i="0" u="none" strike="noStrike" cap="none" normalizeH="0" baseline="0" dirty="0" smtClean="0">
              <a:ln>
                <a:noFill/>
              </a:ln>
              <a:solidFill>
                <a:schemeClr val="tx1"/>
              </a:solidFill>
              <a:effectLst/>
              <a:latin typeface="Arial" pitchFamily="34" charset="0"/>
              <a:ea typeface="ヒラギノ角ゴ Pro W3" pitchFamily="64" charset="-128"/>
            </a:endParaRPr>
          </a:p>
        </p:txBody>
      </p:sp>
      <p:sp>
        <p:nvSpPr>
          <p:cNvPr id="11" name="TextBox 10"/>
          <p:cNvSpPr txBox="1"/>
          <p:nvPr/>
        </p:nvSpPr>
        <p:spPr>
          <a:xfrm>
            <a:off x="6629400" y="4648200"/>
            <a:ext cx="640080" cy="914400"/>
          </a:xfrm>
          <a:prstGeom prst="rect">
            <a:avLst/>
          </a:prstGeom>
          <a:solidFill>
            <a:schemeClr val="bg1"/>
          </a:solidFill>
        </p:spPr>
        <p:txBody>
          <a:bodyPr wrap="square" rtlCol="0">
            <a:spAutoFit/>
          </a:bodyPr>
          <a:lstStyle/>
          <a:p>
            <a:endParaRPr lang="en-US" dirty="0"/>
          </a:p>
        </p:txBody>
      </p:sp>
      <p:sp>
        <p:nvSpPr>
          <p:cNvPr id="12" name="TextBox 11"/>
          <p:cNvSpPr txBox="1"/>
          <p:nvPr/>
        </p:nvSpPr>
        <p:spPr>
          <a:xfrm>
            <a:off x="8153400" y="4648200"/>
            <a:ext cx="640080" cy="914400"/>
          </a:xfrm>
          <a:prstGeom prst="rect">
            <a:avLst/>
          </a:prstGeom>
          <a:solidFill>
            <a:schemeClr val="bg1"/>
          </a:solidFill>
        </p:spPr>
        <p:txBody>
          <a:bodyPr wrap="square" rtlCol="0">
            <a:spAutoFit/>
          </a:bodyPr>
          <a:lstStyle/>
          <a:p>
            <a:endParaRPr lang="en-US" dirty="0"/>
          </a:p>
        </p:txBody>
      </p:sp>
      <p:sp>
        <p:nvSpPr>
          <p:cNvPr id="13" name="TextBox 12"/>
          <p:cNvSpPr txBox="1"/>
          <p:nvPr/>
        </p:nvSpPr>
        <p:spPr>
          <a:xfrm>
            <a:off x="1600200" y="4953000"/>
            <a:ext cx="640080" cy="46166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6450519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43010" name="Title 1"/>
          <p:cNvSpPr>
            <a:spLocks noGrp="1"/>
          </p:cNvSpPr>
          <p:nvPr>
            <p:ph type="title"/>
          </p:nvPr>
        </p:nvSpPr>
        <p:spPr/>
        <p:txBody>
          <a:bodyPr/>
          <a:lstStyle/>
          <a:p>
            <a:r>
              <a:rPr lang="en-US" dirty="0" smtClean="0"/>
              <a:t>Secondary Fibrinolysis, Stage I DIC</a:t>
            </a:r>
          </a:p>
        </p:txBody>
      </p:sp>
      <p:pic>
        <p:nvPicPr>
          <p:cNvPr id="43011" name="Picture 5"/>
          <p:cNvPicPr>
            <a:picLocks noChangeAspect="1" noChangeArrowheads="1"/>
          </p:cNvPicPr>
          <p:nvPr/>
        </p:nvPicPr>
        <p:blipFill>
          <a:blip r:embed="rId3" cstate="print"/>
          <a:srcRect/>
          <a:stretch>
            <a:fillRect/>
          </a:stretch>
        </p:blipFill>
        <p:spPr bwMode="auto">
          <a:xfrm>
            <a:off x="533400" y="1276350"/>
            <a:ext cx="8623300" cy="4872038"/>
          </a:xfrm>
          <a:prstGeom prst="rect">
            <a:avLst/>
          </a:prstGeom>
          <a:noFill/>
          <a:ln w="9525" algn="ctr">
            <a:noFill/>
            <a:miter lim="800000"/>
            <a:headEnd/>
            <a:tailEnd/>
          </a:ln>
        </p:spPr>
      </p:pic>
      <p:sp>
        <p:nvSpPr>
          <p:cNvPr id="4" name="TextBox 3"/>
          <p:cNvSpPr txBox="1"/>
          <p:nvPr/>
        </p:nvSpPr>
        <p:spPr>
          <a:xfrm>
            <a:off x="5715000" y="1219200"/>
            <a:ext cx="3429000" cy="461665"/>
          </a:xfrm>
          <a:prstGeom prst="rect">
            <a:avLst/>
          </a:prstGeom>
          <a:solidFill>
            <a:schemeClr val="bg1"/>
          </a:solidFill>
        </p:spPr>
        <p:txBody>
          <a:bodyPr wrap="square" rtlCol="0">
            <a:spAutoFit/>
          </a:bodyPr>
          <a:lstStyle/>
          <a:p>
            <a:pPr>
              <a:buNone/>
            </a:pPr>
            <a:endParaRPr lang="en-US" dirty="0"/>
          </a:p>
        </p:txBody>
      </p:sp>
      <p:sp>
        <p:nvSpPr>
          <p:cNvPr id="5" name="TextBox 4"/>
          <p:cNvSpPr txBox="1"/>
          <p:nvPr/>
        </p:nvSpPr>
        <p:spPr>
          <a:xfrm>
            <a:off x="533400" y="1371600"/>
            <a:ext cx="2286000" cy="461665"/>
          </a:xfrm>
          <a:prstGeom prst="rect">
            <a:avLst/>
          </a:prstGeom>
          <a:solidFill>
            <a:schemeClr val="bg1"/>
          </a:solidFill>
        </p:spPr>
        <p:txBody>
          <a:bodyPr wrap="square" rtlCol="0">
            <a:spAutoFit/>
          </a:bodyPr>
          <a:lstStyle/>
          <a:p>
            <a:pPr>
              <a:buNone/>
            </a:pPr>
            <a:endParaRPr lang="en-US" dirty="0"/>
          </a:p>
        </p:txBody>
      </p:sp>
      <p:sp>
        <p:nvSpPr>
          <p:cNvPr id="7" name="Oval 6"/>
          <p:cNvSpPr/>
          <p:nvPr/>
        </p:nvSpPr>
        <p:spPr bwMode="auto">
          <a:xfrm>
            <a:off x="4038600" y="4800600"/>
            <a:ext cx="685800" cy="1295400"/>
          </a:xfrm>
          <a:prstGeom prst="ellipse">
            <a:avLst/>
          </a:prstGeom>
          <a:noFill/>
          <a:ln w="9525" cap="flat" cmpd="sng" algn="ctr">
            <a:solidFill>
              <a:srgbClr val="33CC33"/>
            </a:solidFill>
            <a:prstDash val="solid"/>
            <a:round/>
            <a:headEnd type="none" w="med" len="med"/>
            <a:tailEnd type="none" w="med" len="med"/>
          </a:ln>
          <a:effectLst/>
        </p:spPr>
        <p:txBody>
          <a:bodyPr vert="horz" wrap="square" lIns="0" tIns="46800" rIns="90000" bIns="46800" numCol="1" rtlCol="0" anchor="t" anchorCtr="0" compatLnSpc="1">
            <a:prstTxWarp prst="textNoShape">
              <a:avLst/>
            </a:prstTxWarp>
          </a:bodyPr>
          <a:lstStyle/>
          <a:p>
            <a:pPr marL="180975" marR="0" indent="-180975" algn="l" defTabSz="914400" rtl="0" eaLnBrk="1" fontAlgn="base" latinLnBrk="0" hangingPunct="1">
              <a:lnSpc>
                <a:spcPct val="100000"/>
              </a:lnSpc>
              <a:spcBef>
                <a:spcPct val="20000"/>
              </a:spcBef>
              <a:spcAft>
                <a:spcPct val="0"/>
              </a:spcAft>
              <a:buClr>
                <a:srgbClr val="DC002E"/>
              </a:buClr>
              <a:buSzTx/>
              <a:buFont typeface="Wingdings" pitchFamily="2" charset="2"/>
              <a:buChar char="§"/>
              <a:tabLst/>
            </a:pPr>
            <a:endParaRPr kumimoji="0" lang="en-US" sz="2400" b="0" i="0" u="none" strike="noStrike" cap="none" normalizeH="0" baseline="0" dirty="0" smtClean="0">
              <a:ln>
                <a:noFill/>
              </a:ln>
              <a:solidFill>
                <a:schemeClr val="tx1"/>
              </a:solidFill>
              <a:effectLst/>
              <a:latin typeface="Arial" pitchFamily="34" charset="0"/>
              <a:ea typeface="ヒラギノ角ゴ Pro W3" pitchFamily="64" charset="-128"/>
            </a:endParaRPr>
          </a:p>
        </p:txBody>
      </p:sp>
      <p:sp>
        <p:nvSpPr>
          <p:cNvPr id="8" name="Oval 7"/>
          <p:cNvSpPr/>
          <p:nvPr/>
        </p:nvSpPr>
        <p:spPr bwMode="auto">
          <a:xfrm>
            <a:off x="4876800" y="4800600"/>
            <a:ext cx="685800" cy="1295400"/>
          </a:xfrm>
          <a:prstGeom prst="ellipse">
            <a:avLst/>
          </a:prstGeom>
          <a:noFill/>
          <a:ln w="9525" cap="flat" cmpd="sng" algn="ctr">
            <a:solidFill>
              <a:schemeClr val="accent3">
                <a:lumMod val="75000"/>
              </a:schemeClr>
            </a:solidFill>
            <a:prstDash val="solid"/>
            <a:round/>
            <a:headEnd type="none" w="med" len="med"/>
            <a:tailEnd type="none" w="med" len="med"/>
          </a:ln>
          <a:effectLst/>
        </p:spPr>
        <p:txBody>
          <a:bodyPr vert="horz" wrap="square" lIns="0" tIns="46800" rIns="90000" bIns="46800" numCol="1" rtlCol="0" anchor="t" anchorCtr="0" compatLnSpc="1">
            <a:prstTxWarp prst="textNoShape">
              <a:avLst/>
            </a:prstTxWarp>
          </a:bodyPr>
          <a:lstStyle/>
          <a:p>
            <a:pPr marL="180975" marR="0" indent="-180975" algn="l" defTabSz="914400" rtl="0" eaLnBrk="1" fontAlgn="base" latinLnBrk="0" hangingPunct="1">
              <a:lnSpc>
                <a:spcPct val="100000"/>
              </a:lnSpc>
              <a:spcBef>
                <a:spcPct val="20000"/>
              </a:spcBef>
              <a:spcAft>
                <a:spcPct val="0"/>
              </a:spcAft>
              <a:buClr>
                <a:srgbClr val="DC002E"/>
              </a:buClr>
              <a:buSzTx/>
              <a:buFont typeface="Wingdings" pitchFamily="2" charset="2"/>
              <a:buChar char="§"/>
              <a:tabLst/>
            </a:pPr>
            <a:endParaRPr kumimoji="0" lang="en-US" sz="2400" b="0" i="0" u="none" strike="noStrike" cap="none" normalizeH="0" baseline="0" dirty="0" smtClean="0">
              <a:ln>
                <a:noFill/>
              </a:ln>
              <a:solidFill>
                <a:schemeClr val="tx1"/>
              </a:solidFill>
              <a:effectLst/>
              <a:latin typeface="Arial" pitchFamily="34" charset="0"/>
              <a:ea typeface="ヒラギノ角ゴ Pro W3" pitchFamily="64" charset="-128"/>
            </a:endParaRPr>
          </a:p>
        </p:txBody>
      </p:sp>
      <p:sp>
        <p:nvSpPr>
          <p:cNvPr id="9" name="Oval 8"/>
          <p:cNvSpPr/>
          <p:nvPr/>
        </p:nvSpPr>
        <p:spPr bwMode="auto">
          <a:xfrm>
            <a:off x="5562600" y="4800600"/>
            <a:ext cx="914400" cy="1295400"/>
          </a:xfrm>
          <a:prstGeom prst="ellipse">
            <a:avLst/>
          </a:prstGeom>
          <a:noFill/>
          <a:ln w="9525" cap="flat" cmpd="sng" algn="ctr">
            <a:solidFill>
              <a:schemeClr val="accent3">
                <a:lumMod val="75000"/>
              </a:schemeClr>
            </a:solidFill>
            <a:prstDash val="solid"/>
            <a:round/>
            <a:headEnd type="none" w="med" len="med"/>
            <a:tailEnd type="none" w="med" len="med"/>
          </a:ln>
          <a:effectLst/>
        </p:spPr>
        <p:txBody>
          <a:bodyPr vert="horz" wrap="square" lIns="0" tIns="46800" rIns="90000" bIns="46800" numCol="1" rtlCol="0" anchor="t" anchorCtr="0" compatLnSpc="1">
            <a:prstTxWarp prst="textNoShape">
              <a:avLst/>
            </a:prstTxWarp>
          </a:bodyPr>
          <a:lstStyle/>
          <a:p>
            <a:pPr marL="180975" marR="0" indent="-180975" algn="l" defTabSz="914400" rtl="0" eaLnBrk="1" fontAlgn="base" latinLnBrk="0" hangingPunct="1">
              <a:lnSpc>
                <a:spcPct val="100000"/>
              </a:lnSpc>
              <a:spcBef>
                <a:spcPct val="20000"/>
              </a:spcBef>
              <a:spcAft>
                <a:spcPct val="0"/>
              </a:spcAft>
              <a:buClr>
                <a:srgbClr val="DC002E"/>
              </a:buClr>
              <a:buSzTx/>
              <a:buFont typeface="Wingdings" pitchFamily="2" charset="2"/>
              <a:buChar char="§"/>
              <a:tabLst/>
            </a:pPr>
            <a:endParaRPr kumimoji="0" lang="en-US" sz="2400" b="0" i="0" u="none" strike="noStrike" cap="none" normalizeH="0" baseline="0" dirty="0" smtClean="0">
              <a:ln>
                <a:noFill/>
              </a:ln>
              <a:solidFill>
                <a:schemeClr val="tx1"/>
              </a:solidFill>
              <a:effectLst/>
              <a:latin typeface="Arial" pitchFamily="34" charset="0"/>
              <a:ea typeface="ヒラギノ角ゴ Pro W3" pitchFamily="64" charset="-128"/>
            </a:endParaRPr>
          </a:p>
        </p:txBody>
      </p:sp>
      <p:sp>
        <p:nvSpPr>
          <p:cNvPr id="10" name="Oval 9"/>
          <p:cNvSpPr/>
          <p:nvPr/>
        </p:nvSpPr>
        <p:spPr bwMode="auto">
          <a:xfrm>
            <a:off x="2438400" y="4800600"/>
            <a:ext cx="533400" cy="1295400"/>
          </a:xfrm>
          <a:prstGeom prst="ellipse">
            <a:avLst/>
          </a:prstGeom>
          <a:noFill/>
          <a:ln w="9525" cap="flat" cmpd="sng" algn="ctr">
            <a:solidFill>
              <a:srgbClr val="FF0000"/>
            </a:solidFill>
            <a:prstDash val="solid"/>
            <a:round/>
            <a:headEnd type="none" w="med" len="med"/>
            <a:tailEnd type="none" w="med" len="med"/>
          </a:ln>
          <a:effectLst/>
        </p:spPr>
        <p:txBody>
          <a:bodyPr vert="horz" wrap="square" lIns="0" tIns="46800" rIns="90000" bIns="46800" numCol="1" rtlCol="0" anchor="t" anchorCtr="0" compatLnSpc="1">
            <a:prstTxWarp prst="textNoShape">
              <a:avLst/>
            </a:prstTxWarp>
          </a:bodyPr>
          <a:lstStyle/>
          <a:p>
            <a:pPr marL="180975" marR="0" indent="-180975" algn="l" defTabSz="914400" rtl="0" eaLnBrk="1" fontAlgn="base" latinLnBrk="0" hangingPunct="1">
              <a:lnSpc>
                <a:spcPct val="100000"/>
              </a:lnSpc>
              <a:spcBef>
                <a:spcPct val="20000"/>
              </a:spcBef>
              <a:spcAft>
                <a:spcPct val="0"/>
              </a:spcAft>
              <a:buClr>
                <a:srgbClr val="DC002E"/>
              </a:buClr>
              <a:buSzTx/>
              <a:buFont typeface="Wingdings" pitchFamily="2" charset="2"/>
              <a:buChar char="§"/>
              <a:tabLst/>
            </a:pPr>
            <a:endParaRPr kumimoji="0" lang="en-US" sz="2400" b="0" i="0" u="none" strike="noStrike" cap="none" normalizeH="0" baseline="0" dirty="0" smtClean="0">
              <a:ln>
                <a:noFill/>
              </a:ln>
              <a:solidFill>
                <a:schemeClr val="tx1"/>
              </a:solidFill>
              <a:effectLst/>
              <a:latin typeface="Arial" pitchFamily="34" charset="0"/>
              <a:ea typeface="ヒラギノ角ゴ Pro W3" pitchFamily="64" charset="-128"/>
            </a:endParaRPr>
          </a:p>
        </p:txBody>
      </p:sp>
      <p:sp>
        <p:nvSpPr>
          <p:cNvPr id="12" name="Oval 11"/>
          <p:cNvSpPr/>
          <p:nvPr/>
        </p:nvSpPr>
        <p:spPr bwMode="auto">
          <a:xfrm>
            <a:off x="7315200" y="4724400"/>
            <a:ext cx="838200" cy="1447800"/>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46800" rIns="90000" bIns="46800" numCol="1" rtlCol="0" anchor="t" anchorCtr="0" compatLnSpc="1">
            <a:prstTxWarp prst="textNoShape">
              <a:avLst/>
            </a:prstTxWarp>
          </a:bodyPr>
          <a:lstStyle/>
          <a:p>
            <a:pPr marL="180975" marR="0" indent="-180975" algn="l" defTabSz="914400" rtl="0" eaLnBrk="1" fontAlgn="base" latinLnBrk="0" hangingPunct="1">
              <a:lnSpc>
                <a:spcPct val="100000"/>
              </a:lnSpc>
              <a:spcBef>
                <a:spcPct val="20000"/>
              </a:spcBef>
              <a:spcAft>
                <a:spcPct val="0"/>
              </a:spcAft>
              <a:buClr>
                <a:srgbClr val="DC002E"/>
              </a:buClr>
              <a:buSzTx/>
              <a:buFont typeface="Wingdings" pitchFamily="2" charset="2"/>
              <a:buChar char="§"/>
              <a:tabLst/>
            </a:pPr>
            <a:endParaRPr kumimoji="0" lang="en-US" sz="2400" b="0" i="0" u="none" strike="noStrike" cap="none" normalizeH="0" baseline="0" dirty="0" smtClean="0">
              <a:ln>
                <a:noFill/>
              </a:ln>
              <a:solidFill>
                <a:schemeClr val="tx1"/>
              </a:solidFill>
              <a:effectLst/>
              <a:latin typeface="Arial" pitchFamily="34" charset="0"/>
              <a:ea typeface="ヒラギノ角ゴ Pro W3" pitchFamily="64" charset="-128"/>
            </a:endParaRPr>
          </a:p>
        </p:txBody>
      </p:sp>
      <p:sp>
        <p:nvSpPr>
          <p:cNvPr id="13" name="TextBox 12"/>
          <p:cNvSpPr txBox="1"/>
          <p:nvPr/>
        </p:nvSpPr>
        <p:spPr>
          <a:xfrm>
            <a:off x="6553200" y="4648200"/>
            <a:ext cx="640080" cy="914400"/>
          </a:xfrm>
          <a:prstGeom prst="rect">
            <a:avLst/>
          </a:prstGeom>
          <a:solidFill>
            <a:schemeClr val="bg1"/>
          </a:solidFill>
        </p:spPr>
        <p:txBody>
          <a:bodyPr wrap="square" rtlCol="0">
            <a:spAutoFit/>
          </a:bodyPr>
          <a:lstStyle/>
          <a:p>
            <a:endParaRPr lang="en-US" dirty="0"/>
          </a:p>
        </p:txBody>
      </p:sp>
      <p:sp>
        <p:nvSpPr>
          <p:cNvPr id="14" name="TextBox 13"/>
          <p:cNvSpPr txBox="1"/>
          <p:nvPr/>
        </p:nvSpPr>
        <p:spPr>
          <a:xfrm>
            <a:off x="8229600" y="4572000"/>
            <a:ext cx="640080" cy="914400"/>
          </a:xfrm>
          <a:prstGeom prst="rect">
            <a:avLst/>
          </a:prstGeom>
          <a:solidFill>
            <a:schemeClr val="bg1"/>
          </a:solidFill>
        </p:spPr>
        <p:txBody>
          <a:bodyPr wrap="square" rtlCol="0">
            <a:spAutoFit/>
          </a:bodyPr>
          <a:lstStyle/>
          <a:p>
            <a:endParaRPr lang="en-US" dirty="0"/>
          </a:p>
        </p:txBody>
      </p:sp>
      <p:sp>
        <p:nvSpPr>
          <p:cNvPr id="15" name="TextBox 14"/>
          <p:cNvSpPr txBox="1"/>
          <p:nvPr/>
        </p:nvSpPr>
        <p:spPr>
          <a:xfrm>
            <a:off x="1676400" y="4953000"/>
            <a:ext cx="640080" cy="46166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7321652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44034" name="Title 1"/>
          <p:cNvSpPr>
            <a:spLocks noGrp="1"/>
          </p:cNvSpPr>
          <p:nvPr>
            <p:ph type="title"/>
          </p:nvPr>
        </p:nvSpPr>
        <p:spPr/>
        <p:txBody>
          <a:bodyPr/>
          <a:lstStyle/>
          <a:p>
            <a:r>
              <a:rPr lang="en-US" dirty="0" smtClean="0"/>
              <a:t>Secondary Fibrinolysis, Stage II DIC</a:t>
            </a:r>
          </a:p>
        </p:txBody>
      </p:sp>
      <p:pic>
        <p:nvPicPr>
          <p:cNvPr id="44035" name="Picture 5"/>
          <p:cNvPicPr>
            <a:picLocks noChangeAspect="1" noChangeArrowheads="1"/>
          </p:cNvPicPr>
          <p:nvPr/>
        </p:nvPicPr>
        <p:blipFill>
          <a:blip r:embed="rId3" cstate="print"/>
          <a:srcRect/>
          <a:stretch>
            <a:fillRect/>
          </a:stretch>
        </p:blipFill>
        <p:spPr bwMode="auto">
          <a:xfrm>
            <a:off x="479425" y="1276350"/>
            <a:ext cx="8664575" cy="4895850"/>
          </a:xfrm>
          <a:prstGeom prst="rect">
            <a:avLst/>
          </a:prstGeom>
          <a:noFill/>
          <a:ln w="9525" algn="ctr">
            <a:noFill/>
            <a:miter lim="800000"/>
            <a:headEnd/>
            <a:tailEnd/>
          </a:ln>
        </p:spPr>
      </p:pic>
      <p:sp>
        <p:nvSpPr>
          <p:cNvPr id="4" name="TextBox 3"/>
          <p:cNvSpPr txBox="1"/>
          <p:nvPr/>
        </p:nvSpPr>
        <p:spPr>
          <a:xfrm>
            <a:off x="5715000" y="1295400"/>
            <a:ext cx="3429000" cy="461665"/>
          </a:xfrm>
          <a:prstGeom prst="rect">
            <a:avLst/>
          </a:prstGeom>
          <a:solidFill>
            <a:schemeClr val="bg1"/>
          </a:solidFill>
        </p:spPr>
        <p:txBody>
          <a:bodyPr wrap="square" rtlCol="0">
            <a:spAutoFit/>
          </a:bodyPr>
          <a:lstStyle/>
          <a:p>
            <a:pPr>
              <a:buNone/>
            </a:pPr>
            <a:endParaRPr lang="en-US" dirty="0"/>
          </a:p>
        </p:txBody>
      </p:sp>
      <p:sp>
        <p:nvSpPr>
          <p:cNvPr id="5" name="TextBox 4"/>
          <p:cNvSpPr txBox="1"/>
          <p:nvPr/>
        </p:nvSpPr>
        <p:spPr>
          <a:xfrm>
            <a:off x="533400" y="1371600"/>
            <a:ext cx="1828800" cy="461665"/>
          </a:xfrm>
          <a:prstGeom prst="rect">
            <a:avLst/>
          </a:prstGeom>
          <a:solidFill>
            <a:schemeClr val="bg1"/>
          </a:solidFill>
        </p:spPr>
        <p:txBody>
          <a:bodyPr wrap="square" rtlCol="0">
            <a:spAutoFit/>
          </a:bodyPr>
          <a:lstStyle/>
          <a:p>
            <a:pPr>
              <a:buNone/>
            </a:pPr>
            <a:endParaRPr lang="en-US" dirty="0"/>
          </a:p>
        </p:txBody>
      </p:sp>
      <p:sp>
        <p:nvSpPr>
          <p:cNvPr id="7" name="Oval 6"/>
          <p:cNvSpPr/>
          <p:nvPr/>
        </p:nvSpPr>
        <p:spPr bwMode="auto">
          <a:xfrm>
            <a:off x="4038600" y="4800600"/>
            <a:ext cx="685800" cy="1295400"/>
          </a:xfrm>
          <a:prstGeom prst="ellipse">
            <a:avLst/>
          </a:prstGeom>
          <a:noFill/>
          <a:ln w="9525" cap="flat" cmpd="sng" algn="ctr">
            <a:solidFill>
              <a:srgbClr val="33CC33"/>
            </a:solidFill>
            <a:prstDash val="solid"/>
            <a:round/>
            <a:headEnd type="none" w="med" len="med"/>
            <a:tailEnd type="none" w="med" len="med"/>
          </a:ln>
          <a:effectLst/>
        </p:spPr>
        <p:txBody>
          <a:bodyPr vert="horz" wrap="square" lIns="0" tIns="46800" rIns="90000" bIns="46800" numCol="1" rtlCol="0" anchor="t" anchorCtr="0" compatLnSpc="1">
            <a:prstTxWarp prst="textNoShape">
              <a:avLst/>
            </a:prstTxWarp>
          </a:bodyPr>
          <a:lstStyle/>
          <a:p>
            <a:pPr marL="180975" marR="0" indent="-180975" algn="l" defTabSz="914400" rtl="0" eaLnBrk="1" fontAlgn="base" latinLnBrk="0" hangingPunct="1">
              <a:lnSpc>
                <a:spcPct val="100000"/>
              </a:lnSpc>
              <a:spcBef>
                <a:spcPct val="20000"/>
              </a:spcBef>
              <a:spcAft>
                <a:spcPct val="0"/>
              </a:spcAft>
              <a:buClr>
                <a:srgbClr val="DC002E"/>
              </a:buClr>
              <a:buSzTx/>
              <a:buFont typeface="Wingdings" pitchFamily="2" charset="2"/>
              <a:buChar char="§"/>
              <a:tabLst/>
            </a:pPr>
            <a:endParaRPr kumimoji="0" lang="en-US" sz="2400" b="0" i="0" u="none" strike="noStrike" cap="none" normalizeH="0" baseline="0" dirty="0" smtClean="0">
              <a:ln>
                <a:noFill/>
              </a:ln>
              <a:solidFill>
                <a:schemeClr val="tx1"/>
              </a:solidFill>
              <a:effectLst/>
              <a:latin typeface="Arial" pitchFamily="34" charset="0"/>
              <a:ea typeface="ヒラギノ角ゴ Pro W3" pitchFamily="64" charset="-128"/>
            </a:endParaRPr>
          </a:p>
        </p:txBody>
      </p:sp>
      <p:sp>
        <p:nvSpPr>
          <p:cNvPr id="8" name="Oval 7"/>
          <p:cNvSpPr/>
          <p:nvPr/>
        </p:nvSpPr>
        <p:spPr bwMode="auto">
          <a:xfrm>
            <a:off x="4876800" y="4800600"/>
            <a:ext cx="685800" cy="1295400"/>
          </a:xfrm>
          <a:prstGeom prst="ellipse">
            <a:avLst/>
          </a:prstGeom>
          <a:noFill/>
          <a:ln w="9525" cap="flat" cmpd="sng" algn="ctr">
            <a:solidFill>
              <a:schemeClr val="accent3">
                <a:lumMod val="75000"/>
              </a:schemeClr>
            </a:solidFill>
            <a:prstDash val="solid"/>
            <a:round/>
            <a:headEnd type="none" w="med" len="med"/>
            <a:tailEnd type="none" w="med" len="med"/>
          </a:ln>
          <a:effectLst/>
        </p:spPr>
        <p:txBody>
          <a:bodyPr vert="horz" wrap="square" lIns="0" tIns="46800" rIns="90000" bIns="46800" numCol="1" rtlCol="0" anchor="t" anchorCtr="0" compatLnSpc="1">
            <a:prstTxWarp prst="textNoShape">
              <a:avLst/>
            </a:prstTxWarp>
          </a:bodyPr>
          <a:lstStyle/>
          <a:p>
            <a:pPr marL="180975" marR="0" indent="-180975" algn="l" defTabSz="914400" rtl="0" eaLnBrk="1" fontAlgn="base" latinLnBrk="0" hangingPunct="1">
              <a:lnSpc>
                <a:spcPct val="100000"/>
              </a:lnSpc>
              <a:spcBef>
                <a:spcPct val="20000"/>
              </a:spcBef>
              <a:spcAft>
                <a:spcPct val="0"/>
              </a:spcAft>
              <a:buClr>
                <a:srgbClr val="DC002E"/>
              </a:buClr>
              <a:buSzTx/>
              <a:buFont typeface="Wingdings" pitchFamily="2" charset="2"/>
              <a:buChar char="§"/>
              <a:tabLst/>
            </a:pPr>
            <a:endParaRPr kumimoji="0" lang="en-US" sz="2400" b="0" i="0" u="none" strike="noStrike" cap="none" normalizeH="0" baseline="0" dirty="0" smtClean="0">
              <a:ln>
                <a:noFill/>
              </a:ln>
              <a:solidFill>
                <a:schemeClr val="tx1"/>
              </a:solidFill>
              <a:effectLst/>
              <a:latin typeface="Arial" pitchFamily="34" charset="0"/>
              <a:ea typeface="ヒラギノ角ゴ Pro W3" pitchFamily="64" charset="-128"/>
            </a:endParaRPr>
          </a:p>
        </p:txBody>
      </p:sp>
      <p:sp>
        <p:nvSpPr>
          <p:cNvPr id="9" name="Oval 8"/>
          <p:cNvSpPr/>
          <p:nvPr/>
        </p:nvSpPr>
        <p:spPr bwMode="auto">
          <a:xfrm>
            <a:off x="5562600" y="4800600"/>
            <a:ext cx="914400" cy="1295400"/>
          </a:xfrm>
          <a:prstGeom prst="ellipse">
            <a:avLst/>
          </a:prstGeom>
          <a:noFill/>
          <a:ln w="9525" cap="flat" cmpd="sng" algn="ctr">
            <a:solidFill>
              <a:schemeClr val="accent3">
                <a:lumMod val="75000"/>
              </a:schemeClr>
            </a:solidFill>
            <a:prstDash val="solid"/>
            <a:round/>
            <a:headEnd type="none" w="med" len="med"/>
            <a:tailEnd type="none" w="med" len="med"/>
          </a:ln>
          <a:effectLst/>
        </p:spPr>
        <p:txBody>
          <a:bodyPr vert="horz" wrap="square" lIns="0" tIns="46800" rIns="90000" bIns="46800" numCol="1" rtlCol="0" anchor="t" anchorCtr="0" compatLnSpc="1">
            <a:prstTxWarp prst="textNoShape">
              <a:avLst/>
            </a:prstTxWarp>
          </a:bodyPr>
          <a:lstStyle/>
          <a:p>
            <a:pPr marL="180975" marR="0" indent="-180975" algn="l" defTabSz="914400" rtl="0" eaLnBrk="1" fontAlgn="base" latinLnBrk="0" hangingPunct="1">
              <a:lnSpc>
                <a:spcPct val="100000"/>
              </a:lnSpc>
              <a:spcBef>
                <a:spcPct val="20000"/>
              </a:spcBef>
              <a:spcAft>
                <a:spcPct val="0"/>
              </a:spcAft>
              <a:buClr>
                <a:srgbClr val="DC002E"/>
              </a:buClr>
              <a:buSzTx/>
              <a:buFont typeface="Wingdings" pitchFamily="2" charset="2"/>
              <a:buChar char="§"/>
              <a:tabLst/>
            </a:pPr>
            <a:endParaRPr kumimoji="0" lang="en-US" sz="2400" b="0" i="0" u="none" strike="noStrike" cap="none" normalizeH="0" baseline="0" dirty="0" smtClean="0">
              <a:ln>
                <a:noFill/>
              </a:ln>
              <a:solidFill>
                <a:schemeClr val="tx1"/>
              </a:solidFill>
              <a:effectLst/>
              <a:latin typeface="Arial" pitchFamily="34" charset="0"/>
              <a:ea typeface="ヒラギノ角ゴ Pro W3" pitchFamily="64" charset="-128"/>
            </a:endParaRPr>
          </a:p>
        </p:txBody>
      </p:sp>
      <p:sp>
        <p:nvSpPr>
          <p:cNvPr id="10" name="Oval 9"/>
          <p:cNvSpPr/>
          <p:nvPr/>
        </p:nvSpPr>
        <p:spPr bwMode="auto">
          <a:xfrm>
            <a:off x="2438400" y="4800600"/>
            <a:ext cx="533400" cy="1295400"/>
          </a:xfrm>
          <a:prstGeom prst="ellipse">
            <a:avLst/>
          </a:prstGeom>
          <a:noFill/>
          <a:ln w="9525" cap="flat" cmpd="sng" algn="ctr">
            <a:solidFill>
              <a:srgbClr val="FF0000"/>
            </a:solidFill>
            <a:prstDash val="solid"/>
            <a:round/>
            <a:headEnd type="none" w="med" len="med"/>
            <a:tailEnd type="none" w="med" len="med"/>
          </a:ln>
          <a:effectLst/>
        </p:spPr>
        <p:txBody>
          <a:bodyPr vert="horz" wrap="square" lIns="0" tIns="46800" rIns="90000" bIns="46800" numCol="1" rtlCol="0" anchor="t" anchorCtr="0" compatLnSpc="1">
            <a:prstTxWarp prst="textNoShape">
              <a:avLst/>
            </a:prstTxWarp>
          </a:bodyPr>
          <a:lstStyle/>
          <a:p>
            <a:pPr marL="180975" marR="0" indent="-180975" algn="l" defTabSz="914400" rtl="0" eaLnBrk="1" fontAlgn="base" latinLnBrk="0" hangingPunct="1">
              <a:lnSpc>
                <a:spcPct val="100000"/>
              </a:lnSpc>
              <a:spcBef>
                <a:spcPct val="20000"/>
              </a:spcBef>
              <a:spcAft>
                <a:spcPct val="0"/>
              </a:spcAft>
              <a:buClr>
                <a:srgbClr val="DC002E"/>
              </a:buClr>
              <a:buSzTx/>
              <a:buFont typeface="Wingdings" pitchFamily="2" charset="2"/>
              <a:buChar char="§"/>
              <a:tabLst/>
            </a:pPr>
            <a:endParaRPr kumimoji="0" lang="en-US" sz="2400" b="0" i="0" u="none" strike="noStrike" cap="none" normalizeH="0" baseline="0" dirty="0" smtClean="0">
              <a:ln>
                <a:noFill/>
              </a:ln>
              <a:solidFill>
                <a:schemeClr val="tx1"/>
              </a:solidFill>
              <a:effectLst/>
              <a:latin typeface="Arial" pitchFamily="34" charset="0"/>
              <a:ea typeface="ヒラギノ角ゴ Pro W3" pitchFamily="64" charset="-128"/>
            </a:endParaRPr>
          </a:p>
        </p:txBody>
      </p:sp>
      <p:sp>
        <p:nvSpPr>
          <p:cNvPr id="11" name="Oval 10"/>
          <p:cNvSpPr/>
          <p:nvPr/>
        </p:nvSpPr>
        <p:spPr bwMode="auto">
          <a:xfrm>
            <a:off x="3200400" y="4800600"/>
            <a:ext cx="609600" cy="1295400"/>
          </a:xfrm>
          <a:prstGeom prst="ellipse">
            <a:avLst/>
          </a:prstGeom>
          <a:noFill/>
          <a:ln w="9525" cap="flat" cmpd="sng" algn="ctr">
            <a:solidFill>
              <a:srgbClr val="33CC33"/>
            </a:solidFill>
            <a:prstDash val="solid"/>
            <a:round/>
            <a:headEnd type="none" w="med" len="med"/>
            <a:tailEnd type="none" w="med" len="med"/>
          </a:ln>
          <a:effectLst/>
        </p:spPr>
        <p:txBody>
          <a:bodyPr vert="horz" wrap="square" lIns="0" tIns="46800" rIns="90000" bIns="46800" numCol="1" rtlCol="0" anchor="t" anchorCtr="0" compatLnSpc="1">
            <a:prstTxWarp prst="textNoShape">
              <a:avLst/>
            </a:prstTxWarp>
          </a:bodyPr>
          <a:lstStyle/>
          <a:p>
            <a:pPr marL="180975" marR="0" indent="-180975" algn="l" defTabSz="914400" rtl="0" eaLnBrk="1" fontAlgn="base" latinLnBrk="0" hangingPunct="1">
              <a:lnSpc>
                <a:spcPct val="100000"/>
              </a:lnSpc>
              <a:spcBef>
                <a:spcPct val="20000"/>
              </a:spcBef>
              <a:spcAft>
                <a:spcPct val="0"/>
              </a:spcAft>
              <a:buClr>
                <a:srgbClr val="DC002E"/>
              </a:buClr>
              <a:buSzTx/>
              <a:buFont typeface="Wingdings" pitchFamily="2" charset="2"/>
              <a:buChar char="§"/>
              <a:tabLst/>
            </a:pPr>
            <a:endParaRPr kumimoji="0" lang="en-US" sz="2400" b="0" i="0" u="none" strike="noStrike" cap="none" normalizeH="0" baseline="0" dirty="0" smtClean="0">
              <a:ln>
                <a:noFill/>
              </a:ln>
              <a:solidFill>
                <a:schemeClr val="tx1"/>
              </a:solidFill>
              <a:effectLst/>
              <a:latin typeface="Arial" pitchFamily="34" charset="0"/>
              <a:ea typeface="ヒラギノ角ゴ Pro W3" pitchFamily="64" charset="-128"/>
            </a:endParaRPr>
          </a:p>
        </p:txBody>
      </p:sp>
      <p:sp>
        <p:nvSpPr>
          <p:cNvPr id="12" name="TextBox 11"/>
          <p:cNvSpPr txBox="1"/>
          <p:nvPr/>
        </p:nvSpPr>
        <p:spPr>
          <a:xfrm>
            <a:off x="6629400" y="4572000"/>
            <a:ext cx="640080" cy="914400"/>
          </a:xfrm>
          <a:prstGeom prst="rect">
            <a:avLst/>
          </a:prstGeom>
          <a:solidFill>
            <a:schemeClr val="bg1"/>
          </a:solidFill>
        </p:spPr>
        <p:txBody>
          <a:bodyPr wrap="square" rtlCol="0">
            <a:spAutoFit/>
          </a:bodyPr>
          <a:lstStyle/>
          <a:p>
            <a:endParaRPr lang="en-US" dirty="0"/>
          </a:p>
        </p:txBody>
      </p:sp>
      <p:sp>
        <p:nvSpPr>
          <p:cNvPr id="13" name="TextBox 12"/>
          <p:cNvSpPr txBox="1"/>
          <p:nvPr/>
        </p:nvSpPr>
        <p:spPr>
          <a:xfrm>
            <a:off x="8229600" y="4648200"/>
            <a:ext cx="640080" cy="914400"/>
          </a:xfrm>
          <a:prstGeom prst="rect">
            <a:avLst/>
          </a:prstGeom>
          <a:solidFill>
            <a:schemeClr val="bg1"/>
          </a:solidFill>
        </p:spPr>
        <p:txBody>
          <a:bodyPr wrap="square" rtlCol="0">
            <a:spAutoFit/>
          </a:bodyPr>
          <a:lstStyle/>
          <a:p>
            <a:endParaRPr lang="en-US" dirty="0"/>
          </a:p>
        </p:txBody>
      </p:sp>
      <p:sp>
        <p:nvSpPr>
          <p:cNvPr id="14" name="TextBox 13"/>
          <p:cNvSpPr txBox="1"/>
          <p:nvPr/>
        </p:nvSpPr>
        <p:spPr>
          <a:xfrm>
            <a:off x="1676400" y="4572000"/>
            <a:ext cx="640080" cy="9144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785490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45058" name="Title 1"/>
          <p:cNvSpPr>
            <a:spLocks noGrp="1"/>
          </p:cNvSpPr>
          <p:nvPr>
            <p:ph type="title"/>
          </p:nvPr>
        </p:nvSpPr>
        <p:spPr/>
        <p:txBody>
          <a:bodyPr/>
          <a:lstStyle/>
          <a:p>
            <a:r>
              <a:rPr lang="en-US" dirty="0" smtClean="0"/>
              <a:t>Primary Fibrinolysis - TEG</a:t>
            </a:r>
            <a:r>
              <a:rPr lang="en-US" baseline="30000" dirty="0" smtClean="0"/>
              <a:t>®</a:t>
            </a:r>
            <a:r>
              <a:rPr lang="en-US" dirty="0" smtClean="0"/>
              <a:t> Tracing</a:t>
            </a:r>
          </a:p>
        </p:txBody>
      </p:sp>
      <p:pic>
        <p:nvPicPr>
          <p:cNvPr id="45059" name="Picture 5"/>
          <p:cNvPicPr>
            <a:picLocks noChangeAspect="1" noChangeArrowheads="1"/>
          </p:cNvPicPr>
          <p:nvPr/>
        </p:nvPicPr>
        <p:blipFill>
          <a:blip r:embed="rId3" cstate="print"/>
          <a:srcRect/>
          <a:stretch>
            <a:fillRect/>
          </a:stretch>
        </p:blipFill>
        <p:spPr bwMode="auto">
          <a:xfrm>
            <a:off x="492125" y="1276350"/>
            <a:ext cx="8664575" cy="4895850"/>
          </a:xfrm>
          <a:prstGeom prst="rect">
            <a:avLst/>
          </a:prstGeom>
          <a:noFill/>
          <a:ln w="9525" algn="ctr">
            <a:noFill/>
            <a:miter lim="800000"/>
            <a:headEnd/>
            <a:tailEnd/>
          </a:ln>
        </p:spPr>
      </p:pic>
      <p:sp>
        <p:nvSpPr>
          <p:cNvPr id="4" name="TextBox 3"/>
          <p:cNvSpPr txBox="1"/>
          <p:nvPr/>
        </p:nvSpPr>
        <p:spPr>
          <a:xfrm>
            <a:off x="5715000" y="1290935"/>
            <a:ext cx="3429000" cy="461665"/>
          </a:xfrm>
          <a:prstGeom prst="rect">
            <a:avLst/>
          </a:prstGeom>
          <a:solidFill>
            <a:schemeClr val="bg1"/>
          </a:solidFill>
        </p:spPr>
        <p:txBody>
          <a:bodyPr wrap="square" rtlCol="0">
            <a:spAutoFit/>
          </a:bodyPr>
          <a:lstStyle/>
          <a:p>
            <a:pPr>
              <a:buNone/>
            </a:pPr>
            <a:endParaRPr lang="en-US" dirty="0"/>
          </a:p>
        </p:txBody>
      </p:sp>
      <p:sp>
        <p:nvSpPr>
          <p:cNvPr id="5" name="TextBox 4"/>
          <p:cNvSpPr txBox="1"/>
          <p:nvPr/>
        </p:nvSpPr>
        <p:spPr>
          <a:xfrm>
            <a:off x="533400" y="1371600"/>
            <a:ext cx="1905000" cy="461665"/>
          </a:xfrm>
          <a:prstGeom prst="rect">
            <a:avLst/>
          </a:prstGeom>
          <a:solidFill>
            <a:schemeClr val="bg1"/>
          </a:solidFill>
        </p:spPr>
        <p:txBody>
          <a:bodyPr wrap="square" rtlCol="0">
            <a:spAutoFit/>
          </a:bodyPr>
          <a:lstStyle/>
          <a:p>
            <a:pPr>
              <a:buNone/>
            </a:pPr>
            <a:endParaRPr lang="en-US" dirty="0"/>
          </a:p>
        </p:txBody>
      </p:sp>
      <p:sp>
        <p:nvSpPr>
          <p:cNvPr id="8" name="Oval 7"/>
          <p:cNvSpPr/>
          <p:nvPr/>
        </p:nvSpPr>
        <p:spPr bwMode="auto">
          <a:xfrm>
            <a:off x="4876800" y="4800600"/>
            <a:ext cx="685800" cy="1295400"/>
          </a:xfrm>
          <a:prstGeom prst="ellipse">
            <a:avLst/>
          </a:prstGeom>
          <a:noFill/>
          <a:ln w="9525" cap="flat" cmpd="sng" algn="ctr">
            <a:solidFill>
              <a:schemeClr val="accent3">
                <a:lumMod val="75000"/>
              </a:schemeClr>
            </a:solidFill>
            <a:prstDash val="solid"/>
            <a:round/>
            <a:headEnd type="none" w="med" len="med"/>
            <a:tailEnd type="none" w="med" len="med"/>
          </a:ln>
          <a:effectLst/>
        </p:spPr>
        <p:txBody>
          <a:bodyPr vert="horz" wrap="square" lIns="0" tIns="46800" rIns="90000" bIns="46800" numCol="1" rtlCol="0" anchor="t" anchorCtr="0" compatLnSpc="1">
            <a:prstTxWarp prst="textNoShape">
              <a:avLst/>
            </a:prstTxWarp>
          </a:bodyPr>
          <a:lstStyle/>
          <a:p>
            <a:pPr marL="180975" marR="0" indent="-180975" algn="l" defTabSz="914400" rtl="0" eaLnBrk="1" fontAlgn="base" latinLnBrk="0" hangingPunct="1">
              <a:lnSpc>
                <a:spcPct val="100000"/>
              </a:lnSpc>
              <a:spcBef>
                <a:spcPct val="20000"/>
              </a:spcBef>
              <a:spcAft>
                <a:spcPct val="0"/>
              </a:spcAft>
              <a:buClr>
                <a:srgbClr val="DC002E"/>
              </a:buClr>
              <a:buSzTx/>
              <a:buFont typeface="Wingdings" pitchFamily="2" charset="2"/>
              <a:buChar char="§"/>
              <a:tabLst/>
            </a:pPr>
            <a:endParaRPr kumimoji="0" lang="en-US" sz="2400" b="0" i="0" u="none" strike="noStrike" cap="none" normalizeH="0" baseline="0" dirty="0" smtClean="0">
              <a:ln>
                <a:noFill/>
              </a:ln>
              <a:solidFill>
                <a:schemeClr val="tx1"/>
              </a:solidFill>
              <a:effectLst/>
              <a:latin typeface="Arial" pitchFamily="34" charset="0"/>
              <a:ea typeface="ヒラギノ角ゴ Pro W3" pitchFamily="64" charset="-128"/>
            </a:endParaRPr>
          </a:p>
        </p:txBody>
      </p:sp>
      <p:sp>
        <p:nvSpPr>
          <p:cNvPr id="12" name="Oval 11"/>
          <p:cNvSpPr/>
          <p:nvPr/>
        </p:nvSpPr>
        <p:spPr bwMode="auto">
          <a:xfrm>
            <a:off x="7315200" y="4800600"/>
            <a:ext cx="838200" cy="1295400"/>
          </a:xfrm>
          <a:prstGeom prst="ellipse">
            <a:avLst/>
          </a:prstGeom>
          <a:noFill/>
          <a:ln w="9525" cap="flat" cmpd="sng" algn="ctr">
            <a:solidFill>
              <a:schemeClr val="tx1"/>
            </a:solidFill>
            <a:prstDash val="solid"/>
            <a:round/>
            <a:headEnd type="none" w="med" len="med"/>
            <a:tailEnd type="none" w="med" len="med"/>
          </a:ln>
          <a:effectLst/>
        </p:spPr>
        <p:txBody>
          <a:bodyPr vert="horz" wrap="square" lIns="0" tIns="46800" rIns="90000" bIns="46800" numCol="1" rtlCol="0" anchor="t" anchorCtr="0" compatLnSpc="1">
            <a:prstTxWarp prst="textNoShape">
              <a:avLst/>
            </a:prstTxWarp>
          </a:bodyPr>
          <a:lstStyle/>
          <a:p>
            <a:pPr marL="180975" marR="0" indent="-180975" algn="l" defTabSz="914400" rtl="0" eaLnBrk="1" fontAlgn="base" latinLnBrk="0" hangingPunct="1">
              <a:lnSpc>
                <a:spcPct val="100000"/>
              </a:lnSpc>
              <a:spcBef>
                <a:spcPct val="20000"/>
              </a:spcBef>
              <a:spcAft>
                <a:spcPct val="0"/>
              </a:spcAft>
              <a:buClr>
                <a:srgbClr val="DC002E"/>
              </a:buClr>
              <a:buSzTx/>
              <a:buFont typeface="Wingdings" pitchFamily="2" charset="2"/>
              <a:buChar char="§"/>
              <a:tabLst/>
            </a:pPr>
            <a:endParaRPr kumimoji="0" lang="en-US" sz="2400" b="0" i="0" u="none" strike="noStrike" cap="none" normalizeH="0" baseline="0" dirty="0" smtClean="0">
              <a:ln>
                <a:noFill/>
              </a:ln>
              <a:solidFill>
                <a:schemeClr val="tx1"/>
              </a:solidFill>
              <a:effectLst/>
              <a:latin typeface="Arial" pitchFamily="34" charset="0"/>
              <a:ea typeface="ヒラギノ角ゴ Pro W3" pitchFamily="64" charset="-128"/>
            </a:endParaRPr>
          </a:p>
        </p:txBody>
      </p:sp>
      <p:sp>
        <p:nvSpPr>
          <p:cNvPr id="9" name="TextBox 8"/>
          <p:cNvSpPr txBox="1"/>
          <p:nvPr/>
        </p:nvSpPr>
        <p:spPr>
          <a:xfrm>
            <a:off x="6522720" y="4648200"/>
            <a:ext cx="640080" cy="914400"/>
          </a:xfrm>
          <a:prstGeom prst="rect">
            <a:avLst/>
          </a:prstGeom>
          <a:solidFill>
            <a:schemeClr val="bg1"/>
          </a:solidFill>
        </p:spPr>
        <p:txBody>
          <a:bodyPr wrap="square" rtlCol="0">
            <a:spAutoFit/>
          </a:bodyPr>
          <a:lstStyle/>
          <a:p>
            <a:endParaRPr lang="en-US" dirty="0"/>
          </a:p>
        </p:txBody>
      </p:sp>
      <p:sp>
        <p:nvSpPr>
          <p:cNvPr id="10" name="TextBox 9"/>
          <p:cNvSpPr txBox="1"/>
          <p:nvPr/>
        </p:nvSpPr>
        <p:spPr>
          <a:xfrm>
            <a:off x="8229600" y="4572000"/>
            <a:ext cx="640080" cy="914400"/>
          </a:xfrm>
          <a:prstGeom prst="rect">
            <a:avLst/>
          </a:prstGeom>
          <a:solidFill>
            <a:schemeClr val="bg1"/>
          </a:solidFill>
        </p:spPr>
        <p:txBody>
          <a:bodyPr wrap="square" rtlCol="0">
            <a:spAutoFit/>
          </a:bodyPr>
          <a:lstStyle/>
          <a:p>
            <a:endParaRPr lang="en-US" dirty="0"/>
          </a:p>
        </p:txBody>
      </p:sp>
      <p:sp>
        <p:nvSpPr>
          <p:cNvPr id="11" name="TextBox 10"/>
          <p:cNvSpPr txBox="1"/>
          <p:nvPr/>
        </p:nvSpPr>
        <p:spPr>
          <a:xfrm>
            <a:off x="1524000" y="4572000"/>
            <a:ext cx="640080" cy="9144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725654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2"/>
          <p:cNvSpPr>
            <a:spLocks noGrp="1" noChangeArrowheads="1"/>
          </p:cNvSpPr>
          <p:nvPr>
            <p:ph type="title"/>
          </p:nvPr>
        </p:nvSpPr>
        <p:spPr/>
        <p:txBody>
          <a:bodyPr/>
          <a:lstStyle/>
          <a:p>
            <a:pPr algn="ctr" eaLnBrk="1" hangingPunct="1"/>
            <a:r>
              <a:rPr lang="en-US" sz="4000" dirty="0" smtClean="0"/>
              <a:t>Normal TEG</a:t>
            </a:r>
            <a:r>
              <a:rPr lang="en-US" sz="4000" baseline="30000" dirty="0" smtClean="0">
                <a:cs typeface="Times New Roman" pitchFamily="18" charset="0"/>
              </a:rPr>
              <a:t>®</a:t>
            </a:r>
            <a:r>
              <a:rPr lang="en-US" sz="4000" dirty="0" smtClean="0"/>
              <a:t> Analysis</a:t>
            </a:r>
          </a:p>
        </p:txBody>
      </p:sp>
      <p:sp>
        <p:nvSpPr>
          <p:cNvPr id="13" name="Rectangle 2"/>
          <p:cNvSpPr txBox="1">
            <a:spLocks noChangeArrowheads="1"/>
          </p:cNvSpPr>
          <p:nvPr/>
        </p:nvSpPr>
        <p:spPr bwMode="auto">
          <a:xfrm>
            <a:off x="685800" y="1600200"/>
            <a:ext cx="2667000" cy="5029200"/>
          </a:xfrm>
          <a:prstGeom prst="rect">
            <a:avLst/>
          </a:prstGeom>
          <a:noFill/>
          <a:ln w="9525">
            <a:noFill/>
            <a:miter lim="800000"/>
            <a:headEnd/>
            <a:tailEnd/>
          </a:ln>
        </p:spPr>
        <p:txBody>
          <a:bodyPr lIns="0"/>
          <a:lstStyle/>
          <a:p>
            <a:pPr marL="233363" indent="-233363">
              <a:lnSpc>
                <a:spcPct val="90000"/>
              </a:lnSpc>
              <a:buFont typeface="Wingdings" pitchFamily="2" charset="2"/>
              <a:buNone/>
              <a:defRPr/>
            </a:pPr>
            <a:r>
              <a:rPr lang="en-US" sz="2000" b="1" i="1" u="sng" kern="0" dirty="0">
                <a:latin typeface="+mn-lt"/>
                <a:ea typeface="+mn-ea"/>
              </a:rPr>
              <a:t>INCLUDES</a:t>
            </a:r>
            <a:r>
              <a:rPr lang="en-US" sz="2000" i="1" u="sng" kern="0" dirty="0">
                <a:latin typeface="+mn-lt"/>
                <a:ea typeface="+mn-ea"/>
              </a:rPr>
              <a:t>:</a:t>
            </a:r>
          </a:p>
          <a:p>
            <a:pPr marL="233363" indent="-233363">
              <a:lnSpc>
                <a:spcPct val="90000"/>
              </a:lnSpc>
              <a:buSzPct val="95000"/>
              <a:defRPr/>
            </a:pPr>
            <a:r>
              <a:rPr lang="en-US" sz="1800" b="1" kern="0" dirty="0">
                <a:latin typeface="Arial Narrow" pitchFamily="34" charset="0"/>
                <a:ea typeface="+mn-ea"/>
              </a:rPr>
              <a:t>Heparin</a:t>
            </a:r>
          </a:p>
          <a:p>
            <a:pPr marL="233363" indent="-233363">
              <a:lnSpc>
                <a:spcPct val="90000"/>
              </a:lnSpc>
              <a:buSzPct val="95000"/>
              <a:defRPr/>
            </a:pPr>
            <a:r>
              <a:rPr lang="en-US" sz="1800" b="1" kern="0" dirty="0">
                <a:latin typeface="Arial Narrow" pitchFamily="34" charset="0"/>
                <a:ea typeface="+mn-ea"/>
              </a:rPr>
              <a:t>LMWH</a:t>
            </a:r>
          </a:p>
          <a:p>
            <a:pPr marL="233363" indent="-233363">
              <a:lnSpc>
                <a:spcPct val="90000"/>
              </a:lnSpc>
              <a:buSzPct val="95000"/>
              <a:defRPr/>
            </a:pPr>
            <a:r>
              <a:rPr lang="en-US" sz="1800" b="1" kern="0" dirty="0">
                <a:latin typeface="Arial Narrow" pitchFamily="34" charset="0"/>
                <a:ea typeface="+mn-ea"/>
              </a:rPr>
              <a:t>Coumadin</a:t>
            </a:r>
          </a:p>
          <a:p>
            <a:pPr marL="233363" indent="-233363">
              <a:lnSpc>
                <a:spcPct val="90000"/>
              </a:lnSpc>
              <a:buSzPct val="95000"/>
              <a:defRPr/>
            </a:pPr>
            <a:r>
              <a:rPr lang="en-US" sz="1800" b="1" kern="0" dirty="0">
                <a:latin typeface="Arial Narrow" pitchFamily="34" charset="0"/>
                <a:ea typeface="+mn-ea"/>
              </a:rPr>
              <a:t>Arixtra®</a:t>
            </a:r>
          </a:p>
          <a:p>
            <a:pPr marL="233363" indent="-233363">
              <a:lnSpc>
                <a:spcPct val="90000"/>
              </a:lnSpc>
              <a:buSzPct val="95000"/>
              <a:defRPr/>
            </a:pPr>
            <a:r>
              <a:rPr lang="en-US" sz="1800" b="1" kern="0" dirty="0">
                <a:latin typeface="Arial Narrow" pitchFamily="34" charset="0"/>
                <a:ea typeface="+mn-ea"/>
              </a:rPr>
              <a:t>Pradaxa®</a:t>
            </a:r>
          </a:p>
          <a:p>
            <a:pPr marL="233363" indent="-233363">
              <a:lnSpc>
                <a:spcPct val="90000"/>
              </a:lnSpc>
              <a:buSzPct val="95000"/>
              <a:defRPr/>
            </a:pPr>
            <a:r>
              <a:rPr lang="en-US" sz="1800" b="1" kern="0" dirty="0">
                <a:latin typeface="Arial Narrow" pitchFamily="34" charset="0"/>
                <a:ea typeface="+mn-ea"/>
              </a:rPr>
              <a:t>Xarelto®</a:t>
            </a:r>
          </a:p>
          <a:p>
            <a:pPr marL="233363" indent="-233363">
              <a:lnSpc>
                <a:spcPct val="90000"/>
              </a:lnSpc>
              <a:buSzPct val="95000"/>
              <a:defRPr/>
            </a:pPr>
            <a:r>
              <a:rPr lang="en-US" sz="1800" b="1" kern="0" dirty="0">
                <a:latin typeface="Arial Narrow" pitchFamily="34" charset="0"/>
                <a:ea typeface="+mn-ea"/>
              </a:rPr>
              <a:t>Factor Deficiency</a:t>
            </a:r>
          </a:p>
          <a:p>
            <a:pPr marL="233363" indent="-233363">
              <a:lnSpc>
                <a:spcPct val="90000"/>
              </a:lnSpc>
              <a:buSzPct val="95000"/>
              <a:defRPr/>
            </a:pPr>
            <a:r>
              <a:rPr lang="en-US" sz="1800" b="1" kern="0" dirty="0">
                <a:latin typeface="Arial Narrow" pitchFamily="34" charset="0"/>
                <a:ea typeface="+mn-ea"/>
              </a:rPr>
              <a:t>Fibrinogen Deficiency</a:t>
            </a:r>
          </a:p>
          <a:p>
            <a:pPr marL="233363" indent="-233363">
              <a:lnSpc>
                <a:spcPct val="90000"/>
              </a:lnSpc>
              <a:buSzPct val="95000"/>
              <a:defRPr/>
            </a:pPr>
            <a:r>
              <a:rPr lang="en-US" sz="1800" b="1" kern="0" dirty="0">
                <a:latin typeface="Arial Narrow" pitchFamily="34" charset="0"/>
                <a:ea typeface="+mn-ea"/>
              </a:rPr>
              <a:t>Platelet Function</a:t>
            </a:r>
          </a:p>
          <a:p>
            <a:pPr marL="233363" indent="-233363">
              <a:lnSpc>
                <a:spcPct val="90000"/>
              </a:lnSpc>
              <a:buSzPct val="95000"/>
              <a:defRPr/>
            </a:pPr>
            <a:r>
              <a:rPr lang="en-US" sz="1800" b="1" kern="0" dirty="0">
                <a:latin typeface="Arial Narrow" pitchFamily="34" charset="0"/>
                <a:ea typeface="+mn-ea"/>
              </a:rPr>
              <a:t>Clot Strength</a:t>
            </a:r>
          </a:p>
          <a:p>
            <a:pPr marL="233363" indent="-233363">
              <a:lnSpc>
                <a:spcPct val="90000"/>
              </a:lnSpc>
              <a:buSzPct val="95000"/>
              <a:defRPr/>
            </a:pPr>
            <a:r>
              <a:rPr lang="en-US" sz="1800" b="1" kern="0" dirty="0">
                <a:latin typeface="Arial Narrow" pitchFamily="34" charset="0"/>
                <a:ea typeface="+mn-ea"/>
              </a:rPr>
              <a:t>Lysis</a:t>
            </a:r>
          </a:p>
          <a:p>
            <a:pPr marL="233363" indent="-233363">
              <a:lnSpc>
                <a:spcPct val="90000"/>
              </a:lnSpc>
              <a:buSzPct val="95000"/>
              <a:defRPr/>
            </a:pPr>
            <a:r>
              <a:rPr lang="en-US" sz="1800" b="1" kern="0" dirty="0">
                <a:latin typeface="Arial Narrow" pitchFamily="34" charset="0"/>
                <a:ea typeface="+mn-ea"/>
              </a:rPr>
              <a:t>Surgical Bleeding from Hemostasis</a:t>
            </a:r>
          </a:p>
          <a:p>
            <a:pPr marL="233363" indent="-233363">
              <a:lnSpc>
                <a:spcPct val="90000"/>
              </a:lnSpc>
              <a:buSzPct val="95000"/>
              <a:defRPr/>
            </a:pPr>
            <a:r>
              <a:rPr lang="en-US" sz="1800" b="1" kern="0" dirty="0">
                <a:latin typeface="Arial Narrow" pitchFamily="34" charset="0"/>
                <a:ea typeface="+mn-ea"/>
              </a:rPr>
              <a:t>Hypercoagulability</a:t>
            </a:r>
          </a:p>
        </p:txBody>
      </p:sp>
      <p:sp>
        <p:nvSpPr>
          <p:cNvPr id="14" name="Rectangle 3"/>
          <p:cNvSpPr>
            <a:spLocks noChangeArrowheads="1"/>
          </p:cNvSpPr>
          <p:nvPr/>
        </p:nvSpPr>
        <p:spPr bwMode="auto">
          <a:xfrm>
            <a:off x="3124200" y="3886200"/>
            <a:ext cx="2895600" cy="2971800"/>
          </a:xfrm>
          <a:prstGeom prst="rect">
            <a:avLst/>
          </a:prstGeom>
          <a:noFill/>
          <a:ln w="9525">
            <a:noFill/>
            <a:miter lim="800000"/>
            <a:headEnd/>
            <a:tailEnd/>
          </a:ln>
          <a:effectLst/>
        </p:spPr>
        <p:txBody>
          <a:bodyPr/>
          <a:lstStyle/>
          <a:p>
            <a:pPr marL="342900" indent="-342900">
              <a:lnSpc>
                <a:spcPct val="90000"/>
              </a:lnSpc>
              <a:buClr>
                <a:schemeClr val="hlink"/>
              </a:buClr>
              <a:buSzPct val="90000"/>
              <a:buFont typeface="Wingdings" pitchFamily="2" charset="2"/>
              <a:buBlip>
                <a:blip r:embed="rId2"/>
              </a:buBlip>
              <a:defRPr/>
            </a:pPr>
            <a:endParaRPr lang="en-US" sz="2000" dirty="0">
              <a:effectLst>
                <a:outerShdw blurRad="38100" dist="38100" dir="2700000" algn="tl">
                  <a:srgbClr val="000000"/>
                </a:outerShdw>
              </a:effectLst>
            </a:endParaRPr>
          </a:p>
        </p:txBody>
      </p:sp>
      <p:pic>
        <p:nvPicPr>
          <p:cNvPr id="46085" name="Picture 10"/>
          <p:cNvPicPr>
            <a:picLocks noChangeAspect="1" noChangeArrowheads="1"/>
          </p:cNvPicPr>
          <p:nvPr/>
        </p:nvPicPr>
        <p:blipFill>
          <a:blip r:embed="rId3" cstate="print"/>
          <a:srcRect/>
          <a:stretch>
            <a:fillRect/>
          </a:stretch>
        </p:blipFill>
        <p:spPr bwMode="auto">
          <a:xfrm>
            <a:off x="2971800" y="1275605"/>
            <a:ext cx="5943600" cy="3357801"/>
          </a:xfrm>
          <a:prstGeom prst="rect">
            <a:avLst/>
          </a:prstGeom>
          <a:noFill/>
          <a:ln w="9525">
            <a:noFill/>
            <a:miter lim="800000"/>
            <a:headEnd/>
            <a:tailEnd/>
          </a:ln>
        </p:spPr>
      </p:pic>
      <p:grpSp>
        <p:nvGrpSpPr>
          <p:cNvPr id="46086" name="Group 4"/>
          <p:cNvGrpSpPr>
            <a:grpSpLocks/>
          </p:cNvGrpSpPr>
          <p:nvPr/>
        </p:nvGrpSpPr>
        <p:grpSpPr bwMode="auto">
          <a:xfrm>
            <a:off x="3048000" y="4191000"/>
            <a:ext cx="6096000" cy="2349500"/>
            <a:chOff x="2544" y="2496"/>
            <a:chExt cx="3341" cy="1480"/>
          </a:xfrm>
        </p:grpSpPr>
        <p:sp>
          <p:nvSpPr>
            <p:cNvPr id="46087" name="Text Box 5"/>
            <p:cNvSpPr txBox="1">
              <a:spLocks noChangeArrowheads="1"/>
            </p:cNvSpPr>
            <p:nvPr/>
          </p:nvSpPr>
          <p:spPr bwMode="auto">
            <a:xfrm>
              <a:off x="2544" y="2496"/>
              <a:ext cx="2976" cy="250"/>
            </a:xfrm>
            <a:prstGeom prst="rect">
              <a:avLst/>
            </a:prstGeom>
            <a:noFill/>
            <a:ln w="9525">
              <a:noFill/>
              <a:miter lim="800000"/>
              <a:headEnd/>
              <a:tailEnd/>
            </a:ln>
          </p:spPr>
          <p:txBody>
            <a:bodyPr>
              <a:spAutoFit/>
            </a:bodyPr>
            <a:lstStyle/>
            <a:p>
              <a:pPr>
                <a:spcBef>
                  <a:spcPct val="50000"/>
                </a:spcBef>
                <a:buFont typeface="Wingdings" pitchFamily="2" charset="2"/>
                <a:buNone/>
              </a:pPr>
              <a:r>
                <a:rPr lang="en-US" sz="2000" b="1" i="1" u="sng" dirty="0">
                  <a:latin typeface="Century Gothic" pitchFamily="34" charset="0"/>
                </a:rPr>
                <a:t>EXCLUDES:</a:t>
              </a:r>
            </a:p>
          </p:txBody>
        </p:sp>
        <p:sp>
          <p:nvSpPr>
            <p:cNvPr id="46088" name="Text Box 6"/>
            <p:cNvSpPr txBox="1">
              <a:spLocks noChangeArrowheads="1"/>
            </p:cNvSpPr>
            <p:nvPr/>
          </p:nvSpPr>
          <p:spPr bwMode="auto">
            <a:xfrm>
              <a:off x="2640" y="2784"/>
              <a:ext cx="948" cy="1192"/>
            </a:xfrm>
            <a:prstGeom prst="rect">
              <a:avLst/>
            </a:prstGeom>
            <a:noFill/>
            <a:ln w="9525">
              <a:noFill/>
              <a:miter lim="800000"/>
              <a:headEnd/>
              <a:tailEnd/>
            </a:ln>
          </p:spPr>
          <p:txBody>
            <a:bodyPr>
              <a:spAutoFit/>
            </a:bodyPr>
            <a:lstStyle/>
            <a:p>
              <a:pPr>
                <a:lnSpc>
                  <a:spcPct val="90000"/>
                </a:lnSpc>
                <a:buClr>
                  <a:srgbClr val="FF0000"/>
                </a:buClr>
                <a:buSzPct val="95000"/>
              </a:pPr>
              <a:r>
                <a:rPr lang="en-US" sz="2000" b="1" dirty="0">
                  <a:solidFill>
                    <a:srgbClr val="FFFFFF"/>
                  </a:solidFill>
                  <a:latin typeface="Century Gothic" pitchFamily="34" charset="0"/>
                </a:rPr>
                <a:t> </a:t>
              </a:r>
              <a:r>
                <a:rPr lang="en-US" sz="1800" b="1" dirty="0">
                  <a:solidFill>
                    <a:srgbClr val="FF0000"/>
                  </a:solidFill>
                  <a:latin typeface="Century Gothic" pitchFamily="34" charset="0"/>
                </a:rPr>
                <a:t>Plavix®</a:t>
              </a:r>
            </a:p>
            <a:p>
              <a:pPr>
                <a:lnSpc>
                  <a:spcPct val="90000"/>
                </a:lnSpc>
                <a:buClr>
                  <a:srgbClr val="FF0000"/>
                </a:buClr>
                <a:buSzPct val="95000"/>
              </a:pPr>
              <a:r>
                <a:rPr lang="en-US" sz="1800" b="1" dirty="0">
                  <a:solidFill>
                    <a:srgbClr val="FF0000"/>
                  </a:solidFill>
                  <a:latin typeface="Century Gothic" pitchFamily="34" charset="0"/>
                </a:rPr>
                <a:t> Effient®</a:t>
              </a:r>
            </a:p>
            <a:p>
              <a:pPr>
                <a:lnSpc>
                  <a:spcPct val="90000"/>
                </a:lnSpc>
                <a:buClr>
                  <a:srgbClr val="FF0000"/>
                </a:buClr>
                <a:buSzPct val="95000"/>
              </a:pPr>
              <a:r>
                <a:rPr lang="en-US" sz="1800" b="1" dirty="0">
                  <a:solidFill>
                    <a:srgbClr val="FF0000"/>
                  </a:solidFill>
                  <a:latin typeface="Century Gothic" pitchFamily="34" charset="0"/>
                </a:rPr>
                <a:t> Brilinta®</a:t>
              </a:r>
            </a:p>
            <a:p>
              <a:pPr>
                <a:lnSpc>
                  <a:spcPct val="90000"/>
                </a:lnSpc>
                <a:buClr>
                  <a:srgbClr val="FF0000"/>
                </a:buClr>
                <a:buSzPct val="95000"/>
              </a:pPr>
              <a:r>
                <a:rPr lang="en-US" sz="1800" b="1" dirty="0">
                  <a:solidFill>
                    <a:srgbClr val="FF0000"/>
                  </a:solidFill>
                  <a:latin typeface="Century Gothic" pitchFamily="34" charset="0"/>
                </a:rPr>
                <a:t> Integrilin®</a:t>
              </a:r>
            </a:p>
            <a:p>
              <a:pPr>
                <a:lnSpc>
                  <a:spcPct val="90000"/>
                </a:lnSpc>
                <a:buClr>
                  <a:srgbClr val="FF0000"/>
                </a:buClr>
                <a:buSzPct val="95000"/>
              </a:pPr>
              <a:r>
                <a:rPr lang="en-US" sz="1800" b="1" dirty="0">
                  <a:solidFill>
                    <a:srgbClr val="FF0000"/>
                  </a:solidFill>
                  <a:latin typeface="Century Gothic" pitchFamily="34" charset="0"/>
                </a:rPr>
                <a:t> Reopro®</a:t>
              </a:r>
            </a:p>
            <a:p>
              <a:pPr>
                <a:lnSpc>
                  <a:spcPct val="90000"/>
                </a:lnSpc>
                <a:buClr>
                  <a:srgbClr val="FF0000"/>
                </a:buClr>
                <a:buSzPct val="95000"/>
              </a:pPr>
              <a:r>
                <a:rPr lang="en-US" sz="1800" b="1" dirty="0">
                  <a:solidFill>
                    <a:srgbClr val="FF0000"/>
                  </a:solidFill>
                  <a:latin typeface="Century Gothic" pitchFamily="34" charset="0"/>
                </a:rPr>
                <a:t> Aggrastat</a:t>
              </a:r>
            </a:p>
          </p:txBody>
        </p:sp>
        <p:sp>
          <p:nvSpPr>
            <p:cNvPr id="46089" name="Text Box 7"/>
            <p:cNvSpPr txBox="1">
              <a:spLocks noChangeArrowheads="1"/>
            </p:cNvSpPr>
            <p:nvPr/>
          </p:nvSpPr>
          <p:spPr bwMode="auto">
            <a:xfrm>
              <a:off x="3588" y="2784"/>
              <a:ext cx="2297" cy="1000"/>
            </a:xfrm>
            <a:prstGeom prst="rect">
              <a:avLst/>
            </a:prstGeom>
            <a:noFill/>
            <a:ln w="9525" algn="ctr">
              <a:noFill/>
              <a:miter lim="800000"/>
              <a:headEnd/>
              <a:tailEnd/>
            </a:ln>
          </p:spPr>
          <p:txBody>
            <a:bodyPr>
              <a:spAutoFit/>
            </a:bodyPr>
            <a:lstStyle/>
            <a:p>
              <a:pPr>
                <a:lnSpc>
                  <a:spcPct val="90000"/>
                </a:lnSpc>
                <a:buClr>
                  <a:srgbClr val="FF0000"/>
                </a:buClr>
                <a:buSzPct val="95000"/>
              </a:pPr>
              <a:r>
                <a:rPr lang="en-US" sz="2000" b="1" dirty="0">
                  <a:solidFill>
                    <a:srgbClr val="FFFFFF"/>
                  </a:solidFill>
                  <a:latin typeface="Century Gothic" pitchFamily="34" charset="0"/>
                </a:rPr>
                <a:t> </a:t>
              </a:r>
              <a:r>
                <a:rPr lang="en-US" sz="1800" b="1" dirty="0">
                  <a:solidFill>
                    <a:srgbClr val="FF0000"/>
                  </a:solidFill>
                  <a:latin typeface="Century Gothic" pitchFamily="34" charset="0"/>
                </a:rPr>
                <a:t>Pletal</a:t>
              </a:r>
              <a:r>
                <a:rPr lang="en-US" sz="1800" b="1" dirty="0">
                  <a:solidFill>
                    <a:srgbClr val="FFFFFF"/>
                  </a:solidFill>
                  <a:latin typeface="Century Gothic" pitchFamily="34" charset="0"/>
                </a:rPr>
                <a:t>((</a:t>
              </a:r>
            </a:p>
            <a:p>
              <a:pPr>
                <a:lnSpc>
                  <a:spcPct val="90000"/>
                </a:lnSpc>
                <a:buClr>
                  <a:srgbClr val="FF0000"/>
                </a:buClr>
                <a:buSzPct val="95000"/>
              </a:pPr>
              <a:r>
                <a:rPr lang="en-US" sz="1800" b="1" dirty="0">
                  <a:solidFill>
                    <a:srgbClr val="FF0000"/>
                  </a:solidFill>
                  <a:latin typeface="Century Gothic" pitchFamily="34" charset="0"/>
                </a:rPr>
                <a:t> Persantine</a:t>
              </a:r>
            </a:p>
            <a:p>
              <a:pPr>
                <a:lnSpc>
                  <a:spcPct val="90000"/>
                </a:lnSpc>
                <a:buClr>
                  <a:srgbClr val="FF0000"/>
                </a:buClr>
                <a:buSzPct val="95000"/>
              </a:pPr>
              <a:r>
                <a:rPr lang="en-US" sz="1800" b="1" dirty="0">
                  <a:solidFill>
                    <a:srgbClr val="FF0000"/>
                  </a:solidFill>
                  <a:latin typeface="Century Gothic" pitchFamily="34" charset="0"/>
                </a:rPr>
                <a:t> NSAIDs</a:t>
              </a:r>
            </a:p>
            <a:p>
              <a:pPr>
                <a:lnSpc>
                  <a:spcPct val="90000"/>
                </a:lnSpc>
                <a:buClr>
                  <a:srgbClr val="FF0000"/>
                </a:buClr>
                <a:buSzPct val="95000"/>
              </a:pPr>
              <a:r>
                <a:rPr lang="en-US" sz="1800" b="1" dirty="0">
                  <a:solidFill>
                    <a:srgbClr val="FF0000"/>
                  </a:solidFill>
                  <a:latin typeface="Century Gothic" pitchFamily="34" charset="0"/>
                </a:rPr>
                <a:t> ASA</a:t>
              </a:r>
            </a:p>
            <a:p>
              <a:pPr>
                <a:lnSpc>
                  <a:spcPct val="90000"/>
                </a:lnSpc>
                <a:buClr>
                  <a:srgbClr val="FF0000"/>
                </a:buClr>
                <a:buSzPct val="95000"/>
              </a:pPr>
              <a:r>
                <a:rPr lang="en-US" sz="1800" b="1" dirty="0">
                  <a:solidFill>
                    <a:srgbClr val="FF0000"/>
                  </a:solidFill>
                  <a:latin typeface="Century Gothic" pitchFamily="34" charset="0"/>
                </a:rPr>
                <a:t> Pathologic Platelet Inhibition</a:t>
              </a:r>
            </a:p>
          </p:txBody>
        </p:sp>
      </p:grpSp>
      <p:sp>
        <p:nvSpPr>
          <p:cNvPr id="16" name="TextBox 15"/>
          <p:cNvSpPr txBox="1"/>
          <p:nvPr/>
        </p:nvSpPr>
        <p:spPr>
          <a:xfrm>
            <a:off x="6705600" y="1295400"/>
            <a:ext cx="2133600" cy="461665"/>
          </a:xfrm>
          <a:prstGeom prst="rect">
            <a:avLst/>
          </a:prstGeom>
          <a:solidFill>
            <a:schemeClr val="bg1"/>
          </a:solidFill>
        </p:spPr>
        <p:txBody>
          <a:bodyPr wrap="square" rtlCol="0">
            <a:spAutoFit/>
          </a:bodyPr>
          <a:lstStyle/>
          <a:p>
            <a:pPr>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p:txBody>
          <a:bodyPr/>
          <a:lstStyle/>
          <a:p>
            <a:pPr eaLnBrk="1" hangingPunct="1"/>
            <a:r>
              <a:rPr lang="en-US" dirty="0" smtClean="0"/>
              <a:t>PlateletMapping</a:t>
            </a:r>
            <a:r>
              <a:rPr lang="en-US" baseline="30000" dirty="0" smtClean="0"/>
              <a:t>®</a:t>
            </a:r>
            <a:r>
              <a:rPr lang="en-US" dirty="0" smtClean="0"/>
              <a:t> Assay</a:t>
            </a:r>
          </a:p>
        </p:txBody>
      </p:sp>
      <p:sp>
        <p:nvSpPr>
          <p:cNvPr id="47107" name="Rectangle 3"/>
          <p:cNvSpPr>
            <a:spLocks noGrp="1" noChangeArrowheads="1"/>
          </p:cNvSpPr>
          <p:nvPr>
            <p:ph type="subTitle" idx="1"/>
          </p:nvPr>
        </p:nvSpPr>
        <p:spPr>
          <a:xfrm>
            <a:off x="762000" y="3810000"/>
            <a:ext cx="6705600" cy="457200"/>
          </a:xfrm>
        </p:spPr>
        <p:txBody>
          <a:bodyPr/>
          <a:lstStyle/>
          <a:p>
            <a:pPr eaLnBrk="1" hangingPunct="1"/>
            <a:r>
              <a:rPr lang="en-US" dirty="0" smtClean="0"/>
              <a:t>Monitoring Platelet Inhibition and Baseline Platelet Function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ctr" eaLnBrk="1" hangingPunct="1"/>
            <a:r>
              <a:rPr lang="en-US" sz="4000" dirty="0" smtClean="0"/>
              <a:t>PlateletMapping™</a:t>
            </a:r>
            <a:br>
              <a:rPr lang="en-US" sz="4000" dirty="0" smtClean="0"/>
            </a:br>
            <a:r>
              <a:rPr lang="en-US" dirty="0" smtClean="0"/>
              <a:t>What is it?</a:t>
            </a:r>
          </a:p>
        </p:txBody>
      </p:sp>
      <p:sp>
        <p:nvSpPr>
          <p:cNvPr id="48131" name="Rectangle 3"/>
          <p:cNvSpPr>
            <a:spLocks noGrp="1" noChangeArrowheads="1"/>
          </p:cNvSpPr>
          <p:nvPr>
            <p:ph idx="1"/>
          </p:nvPr>
        </p:nvSpPr>
        <p:spPr/>
        <p:txBody>
          <a:bodyPr/>
          <a:lstStyle/>
          <a:p>
            <a:pPr eaLnBrk="1" hangingPunct="1"/>
            <a:r>
              <a:rPr lang="en-US" sz="3200" dirty="0" smtClean="0"/>
              <a:t>Should only be run preop or &gt;12 hours post op</a:t>
            </a:r>
          </a:p>
          <a:p>
            <a:pPr eaLnBrk="1" hangingPunct="1"/>
            <a:r>
              <a:rPr lang="en-US" dirty="0" smtClean="0"/>
              <a:t>Measures the effect of antiplatelet agents on platelet function</a:t>
            </a:r>
          </a:p>
          <a:p>
            <a:pPr eaLnBrk="1" hangingPunct="1"/>
            <a:r>
              <a:rPr lang="en-US" dirty="0" smtClean="0"/>
              <a:t>Measures the patient’s maximum platelet function as a reference point</a:t>
            </a:r>
          </a:p>
          <a:p>
            <a:pPr eaLnBrk="1" hangingPunct="1"/>
            <a:r>
              <a:rPr lang="en-US" dirty="0" smtClean="0"/>
              <a:t>Measures the percentage of inhibition relative to the patient’s reference point</a:t>
            </a:r>
          </a:p>
          <a:p>
            <a:pPr eaLnBrk="1" hangingPunct="1"/>
            <a:r>
              <a:rPr lang="en-US" dirty="0" smtClean="0"/>
              <a:t>Measures the percentage of inhibition related to other causes: i.e. herbal supplements</a:t>
            </a:r>
          </a:p>
          <a:p>
            <a:pPr eaLnBrk="1" hangingPunct="1"/>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0178" name="Picture 2" descr="ma thrombin"/>
          <p:cNvPicPr>
            <a:picLocks noChangeAspect="1" noChangeArrowheads="1"/>
          </p:cNvPicPr>
          <p:nvPr/>
        </p:nvPicPr>
        <p:blipFill>
          <a:blip r:embed="rId3" cstate="print">
            <a:clrChange>
              <a:clrFrom>
                <a:srgbClr val="669966"/>
              </a:clrFrom>
              <a:clrTo>
                <a:srgbClr val="669966">
                  <a:alpha val="0"/>
                </a:srgbClr>
              </a:clrTo>
            </a:clrChange>
          </a:blip>
          <a:srcRect/>
          <a:stretch>
            <a:fillRect/>
          </a:stretch>
        </p:blipFill>
        <p:spPr bwMode="auto">
          <a:xfrm>
            <a:off x="914400" y="2743200"/>
            <a:ext cx="5791200" cy="3048000"/>
          </a:xfrm>
          <a:prstGeom prst="rect">
            <a:avLst/>
          </a:prstGeom>
          <a:noFill/>
          <a:ln w="9525">
            <a:noFill/>
            <a:miter lim="800000"/>
            <a:headEnd/>
            <a:tailEnd/>
          </a:ln>
        </p:spPr>
      </p:pic>
      <p:sp>
        <p:nvSpPr>
          <p:cNvPr id="50179" name="Rectangle 3"/>
          <p:cNvSpPr>
            <a:spLocks noGrp="1" noChangeArrowheads="1"/>
          </p:cNvSpPr>
          <p:nvPr>
            <p:ph type="title"/>
          </p:nvPr>
        </p:nvSpPr>
        <p:spPr>
          <a:xfrm>
            <a:off x="685800" y="152400"/>
            <a:ext cx="9144000" cy="533400"/>
          </a:xfrm>
        </p:spPr>
        <p:txBody>
          <a:bodyPr/>
          <a:lstStyle/>
          <a:p>
            <a:pPr eaLnBrk="1" hangingPunct="1"/>
            <a:r>
              <a:rPr lang="en-US" dirty="0" smtClean="0"/>
              <a:t>Thrombelastograph Parameters</a:t>
            </a:r>
          </a:p>
        </p:txBody>
      </p:sp>
      <p:sp>
        <p:nvSpPr>
          <p:cNvPr id="50180" name="Text Box 4"/>
          <p:cNvSpPr txBox="1">
            <a:spLocks noChangeArrowheads="1"/>
          </p:cNvSpPr>
          <p:nvPr/>
        </p:nvSpPr>
        <p:spPr bwMode="auto">
          <a:xfrm>
            <a:off x="1657350" y="1828800"/>
            <a:ext cx="1143000" cy="536575"/>
          </a:xfrm>
          <a:prstGeom prst="rect">
            <a:avLst/>
          </a:prstGeom>
          <a:noFill/>
          <a:ln w="9525">
            <a:noFill/>
            <a:miter lim="800000"/>
            <a:headEnd/>
            <a:tailEnd/>
          </a:ln>
        </p:spPr>
        <p:txBody>
          <a:bodyPr>
            <a:spAutoFit/>
          </a:bodyPr>
          <a:lstStyle/>
          <a:p>
            <a:pPr eaLnBrk="0" hangingPunct="0">
              <a:spcBef>
                <a:spcPct val="50000"/>
              </a:spcBef>
              <a:buFont typeface="Wingdings" pitchFamily="2" charset="2"/>
              <a:buNone/>
            </a:pPr>
            <a:endParaRPr lang="en-US" sz="1400" dirty="0"/>
          </a:p>
          <a:p>
            <a:pPr eaLnBrk="0" hangingPunct="0">
              <a:lnSpc>
                <a:spcPct val="50000"/>
              </a:lnSpc>
              <a:spcBef>
                <a:spcPct val="50000"/>
              </a:spcBef>
              <a:buFont typeface="Wingdings" pitchFamily="2" charset="2"/>
              <a:buNone/>
            </a:pPr>
            <a:endParaRPr lang="en-US" sz="1400" dirty="0"/>
          </a:p>
        </p:txBody>
      </p:sp>
      <p:sp>
        <p:nvSpPr>
          <p:cNvPr id="50181" name="Text Box 5"/>
          <p:cNvSpPr txBox="1">
            <a:spLocks noChangeArrowheads="1"/>
          </p:cNvSpPr>
          <p:nvPr/>
        </p:nvSpPr>
        <p:spPr bwMode="auto">
          <a:xfrm>
            <a:off x="990600" y="762000"/>
            <a:ext cx="8001000" cy="1692275"/>
          </a:xfrm>
          <a:prstGeom prst="rect">
            <a:avLst/>
          </a:prstGeom>
          <a:noFill/>
          <a:ln w="9525">
            <a:noFill/>
            <a:miter lim="800000"/>
            <a:headEnd/>
            <a:tailEnd/>
          </a:ln>
        </p:spPr>
        <p:txBody>
          <a:bodyPr>
            <a:spAutoFit/>
          </a:bodyPr>
          <a:lstStyle/>
          <a:p>
            <a:pPr eaLnBrk="0" hangingPunct="0">
              <a:spcBef>
                <a:spcPct val="50000"/>
              </a:spcBef>
              <a:buFont typeface="Wingdings" pitchFamily="2" charset="2"/>
              <a:buNone/>
            </a:pPr>
            <a:r>
              <a:rPr lang="en-US" sz="1600" b="1" dirty="0"/>
              <a:t>R (min)                - Time to initial fibrin formation induced by thrombin</a:t>
            </a:r>
          </a:p>
          <a:p>
            <a:pPr eaLnBrk="0" hangingPunct="0">
              <a:spcBef>
                <a:spcPct val="50000"/>
              </a:spcBef>
              <a:buFont typeface="Wingdings" pitchFamily="2" charset="2"/>
              <a:buNone/>
            </a:pPr>
            <a:r>
              <a:rPr lang="en-US" sz="1600" b="1" dirty="0"/>
              <a:t>MA Thrombin     - Maximum clot strength induced by thrombin</a:t>
            </a:r>
          </a:p>
          <a:p>
            <a:pPr eaLnBrk="0" hangingPunct="0">
              <a:spcBef>
                <a:spcPct val="50000"/>
              </a:spcBef>
              <a:buFont typeface="Wingdings" pitchFamily="2" charset="2"/>
              <a:buNone/>
            </a:pPr>
            <a:r>
              <a:rPr lang="en-US" sz="1600" b="1" dirty="0"/>
              <a:t>MA Fibrin            - Maximum contribution of fibrin only to MA</a:t>
            </a:r>
          </a:p>
          <a:p>
            <a:pPr eaLnBrk="0" hangingPunct="0">
              <a:spcBef>
                <a:spcPct val="50000"/>
              </a:spcBef>
              <a:buFont typeface="Wingdings" pitchFamily="2" charset="2"/>
              <a:buNone/>
            </a:pPr>
            <a:r>
              <a:rPr lang="en-US" sz="1600" b="1" dirty="0"/>
              <a:t>MA ADP or A.A   - Measures  ADP or arachidonic acid stimulated clot strength</a:t>
            </a:r>
            <a:br>
              <a:rPr lang="en-US" sz="1600" b="1" dirty="0"/>
            </a:br>
            <a:endParaRPr lang="en-US" sz="1600" b="1" dirty="0"/>
          </a:p>
        </p:txBody>
      </p:sp>
      <p:pic>
        <p:nvPicPr>
          <p:cNvPr id="269318" name="Picture 6" descr="ma fibrin trans"/>
          <p:cNvPicPr>
            <a:picLocks noChangeAspect="1" noChangeArrowheads="1"/>
          </p:cNvPicPr>
          <p:nvPr/>
        </p:nvPicPr>
        <p:blipFill>
          <a:blip r:embed="rId4" cstate="print"/>
          <a:srcRect/>
          <a:stretch>
            <a:fillRect/>
          </a:stretch>
        </p:blipFill>
        <p:spPr bwMode="auto">
          <a:xfrm>
            <a:off x="971550" y="3886200"/>
            <a:ext cx="5791200" cy="760413"/>
          </a:xfrm>
          <a:prstGeom prst="rect">
            <a:avLst/>
          </a:prstGeom>
          <a:noFill/>
          <a:ln w="9525">
            <a:noFill/>
            <a:miter lim="800000"/>
            <a:headEnd/>
            <a:tailEnd/>
          </a:ln>
        </p:spPr>
      </p:pic>
      <p:pic>
        <p:nvPicPr>
          <p:cNvPr id="269319" name="Picture 7" descr="ma adp"/>
          <p:cNvPicPr>
            <a:picLocks noChangeAspect="1" noChangeArrowheads="1"/>
          </p:cNvPicPr>
          <p:nvPr/>
        </p:nvPicPr>
        <p:blipFill>
          <a:blip r:embed="rId5" cstate="print"/>
          <a:srcRect/>
          <a:stretch>
            <a:fillRect/>
          </a:stretch>
        </p:blipFill>
        <p:spPr bwMode="auto">
          <a:xfrm>
            <a:off x="903288" y="3352800"/>
            <a:ext cx="5791200" cy="1752600"/>
          </a:xfrm>
          <a:prstGeom prst="rect">
            <a:avLst/>
          </a:prstGeom>
          <a:noFill/>
          <a:ln w="9525">
            <a:noFill/>
            <a:miter lim="800000"/>
            <a:headEnd/>
            <a:tailEnd/>
          </a:ln>
        </p:spPr>
      </p:pic>
      <p:sp>
        <p:nvSpPr>
          <p:cNvPr id="50184" name="Text Box 8"/>
          <p:cNvSpPr txBox="1">
            <a:spLocks noChangeArrowheads="1"/>
          </p:cNvSpPr>
          <p:nvPr/>
        </p:nvSpPr>
        <p:spPr bwMode="auto">
          <a:xfrm>
            <a:off x="990600" y="3048000"/>
            <a:ext cx="762000" cy="488950"/>
          </a:xfrm>
          <a:prstGeom prst="rect">
            <a:avLst/>
          </a:prstGeom>
          <a:noFill/>
          <a:ln w="9525">
            <a:noFill/>
            <a:miter lim="800000"/>
            <a:headEnd/>
            <a:tailEnd/>
          </a:ln>
        </p:spPr>
        <p:txBody>
          <a:bodyPr>
            <a:spAutoFit/>
          </a:bodyPr>
          <a:lstStyle/>
          <a:p>
            <a:pPr eaLnBrk="0" hangingPunct="0">
              <a:spcBef>
                <a:spcPct val="50000"/>
              </a:spcBef>
              <a:buFont typeface="Wingdings" pitchFamily="2" charset="2"/>
              <a:buNone/>
            </a:pPr>
            <a:r>
              <a:rPr lang="en-US" sz="2600" dirty="0"/>
              <a:t>  R</a:t>
            </a:r>
          </a:p>
        </p:txBody>
      </p:sp>
      <p:sp>
        <p:nvSpPr>
          <p:cNvPr id="50185" name="Line 9"/>
          <p:cNvSpPr>
            <a:spLocks noChangeShapeType="1"/>
          </p:cNvSpPr>
          <p:nvPr/>
        </p:nvSpPr>
        <p:spPr bwMode="auto">
          <a:xfrm>
            <a:off x="1371600" y="3429000"/>
            <a:ext cx="0" cy="762000"/>
          </a:xfrm>
          <a:prstGeom prst="line">
            <a:avLst/>
          </a:prstGeom>
          <a:noFill/>
          <a:ln w="19050">
            <a:solidFill>
              <a:schemeClr val="tx1"/>
            </a:solidFill>
            <a:round/>
            <a:headEnd/>
            <a:tailEnd type="triangle" w="med" len="med"/>
          </a:ln>
        </p:spPr>
        <p:txBody>
          <a:bodyPr/>
          <a:lstStyle/>
          <a:p>
            <a:endParaRPr lang="en-US" dirty="0"/>
          </a:p>
        </p:txBody>
      </p:sp>
      <p:sp>
        <p:nvSpPr>
          <p:cNvPr id="50186" name="Line 10"/>
          <p:cNvSpPr>
            <a:spLocks noChangeShapeType="1"/>
          </p:cNvSpPr>
          <p:nvPr/>
        </p:nvSpPr>
        <p:spPr bwMode="auto">
          <a:xfrm>
            <a:off x="895350" y="2971800"/>
            <a:ext cx="0" cy="2895600"/>
          </a:xfrm>
          <a:prstGeom prst="line">
            <a:avLst/>
          </a:prstGeom>
          <a:noFill/>
          <a:ln w="9525">
            <a:solidFill>
              <a:schemeClr val="tx1"/>
            </a:solidFill>
            <a:round/>
            <a:headEnd/>
            <a:tailEnd/>
          </a:ln>
        </p:spPr>
        <p:txBody>
          <a:bodyPr wrap="none" anchor="ctr"/>
          <a:lstStyle/>
          <a:p>
            <a:endParaRPr lang="en-US" dirty="0"/>
          </a:p>
        </p:txBody>
      </p:sp>
      <p:sp>
        <p:nvSpPr>
          <p:cNvPr id="50187" name="Line 11"/>
          <p:cNvSpPr>
            <a:spLocks noChangeShapeType="1"/>
          </p:cNvSpPr>
          <p:nvPr/>
        </p:nvSpPr>
        <p:spPr bwMode="auto">
          <a:xfrm>
            <a:off x="895350" y="5791200"/>
            <a:ext cx="5562600" cy="0"/>
          </a:xfrm>
          <a:prstGeom prst="line">
            <a:avLst/>
          </a:prstGeom>
          <a:noFill/>
          <a:ln w="9525">
            <a:solidFill>
              <a:schemeClr val="tx1"/>
            </a:solidFill>
            <a:round/>
            <a:headEnd/>
            <a:tailEnd/>
          </a:ln>
        </p:spPr>
        <p:txBody>
          <a:bodyPr wrap="none" anchor="ctr"/>
          <a:lstStyle/>
          <a:p>
            <a:endParaRPr lang="en-US" dirty="0"/>
          </a:p>
        </p:txBody>
      </p:sp>
      <p:sp>
        <p:nvSpPr>
          <p:cNvPr id="50188" name="Text Box 12"/>
          <p:cNvSpPr txBox="1">
            <a:spLocks noChangeArrowheads="1"/>
          </p:cNvSpPr>
          <p:nvPr/>
        </p:nvSpPr>
        <p:spPr bwMode="auto">
          <a:xfrm rot="-5325990">
            <a:off x="-234156" y="3082132"/>
            <a:ext cx="1905000" cy="461962"/>
          </a:xfrm>
          <a:prstGeom prst="rect">
            <a:avLst/>
          </a:prstGeom>
          <a:noFill/>
          <a:ln w="9525">
            <a:noFill/>
            <a:miter lim="800000"/>
            <a:headEnd/>
            <a:tailEnd/>
          </a:ln>
        </p:spPr>
        <p:txBody>
          <a:bodyPr>
            <a:spAutoFit/>
          </a:bodyPr>
          <a:lstStyle/>
          <a:p>
            <a:pPr eaLnBrk="0" hangingPunct="0">
              <a:spcBef>
                <a:spcPct val="50000"/>
              </a:spcBef>
              <a:buFont typeface="Wingdings" pitchFamily="2" charset="2"/>
              <a:buNone/>
            </a:pPr>
            <a:r>
              <a:rPr lang="en-US" b="1" dirty="0"/>
              <a:t>mm</a:t>
            </a:r>
          </a:p>
        </p:txBody>
      </p:sp>
      <p:sp>
        <p:nvSpPr>
          <p:cNvPr id="50189" name="Text Box 13"/>
          <p:cNvSpPr txBox="1">
            <a:spLocks noChangeArrowheads="1"/>
          </p:cNvSpPr>
          <p:nvPr/>
        </p:nvSpPr>
        <p:spPr bwMode="auto">
          <a:xfrm>
            <a:off x="533400" y="5638800"/>
            <a:ext cx="457200" cy="461963"/>
          </a:xfrm>
          <a:prstGeom prst="rect">
            <a:avLst/>
          </a:prstGeom>
          <a:noFill/>
          <a:ln w="9525">
            <a:noFill/>
            <a:miter lim="800000"/>
            <a:headEnd/>
            <a:tailEnd/>
          </a:ln>
        </p:spPr>
        <p:txBody>
          <a:bodyPr>
            <a:spAutoFit/>
          </a:bodyPr>
          <a:lstStyle/>
          <a:p>
            <a:pPr eaLnBrk="0" hangingPunct="0">
              <a:spcBef>
                <a:spcPct val="50000"/>
              </a:spcBef>
              <a:buFont typeface="Wingdings" pitchFamily="2" charset="2"/>
              <a:buNone/>
            </a:pPr>
            <a:r>
              <a:rPr lang="en-US" b="1" dirty="0"/>
              <a:t>0</a:t>
            </a:r>
          </a:p>
        </p:txBody>
      </p:sp>
      <p:sp>
        <p:nvSpPr>
          <p:cNvPr id="50190" name="Text Box 14"/>
          <p:cNvSpPr txBox="1">
            <a:spLocks noChangeArrowheads="1"/>
          </p:cNvSpPr>
          <p:nvPr/>
        </p:nvSpPr>
        <p:spPr bwMode="auto">
          <a:xfrm>
            <a:off x="2209800" y="5805488"/>
            <a:ext cx="1371600" cy="461962"/>
          </a:xfrm>
          <a:prstGeom prst="rect">
            <a:avLst/>
          </a:prstGeom>
          <a:noFill/>
          <a:ln w="9525">
            <a:noFill/>
            <a:miter lim="800000"/>
            <a:headEnd/>
            <a:tailEnd/>
          </a:ln>
        </p:spPr>
        <p:txBody>
          <a:bodyPr>
            <a:spAutoFit/>
          </a:bodyPr>
          <a:lstStyle/>
          <a:p>
            <a:pPr eaLnBrk="0" hangingPunct="0">
              <a:spcBef>
                <a:spcPct val="50000"/>
              </a:spcBef>
              <a:buFont typeface="Wingdings" pitchFamily="2" charset="2"/>
              <a:buNone/>
            </a:pPr>
            <a:r>
              <a:rPr lang="en-US" b="1" dirty="0"/>
              <a:t>Minutes</a:t>
            </a:r>
          </a:p>
        </p:txBody>
      </p:sp>
      <p:pic>
        <p:nvPicPr>
          <p:cNvPr id="50191" name="Picture 17"/>
          <p:cNvPicPr>
            <a:picLocks noChangeAspect="1" noChangeArrowheads="1"/>
          </p:cNvPicPr>
          <p:nvPr/>
        </p:nvPicPr>
        <p:blipFill>
          <a:blip r:embed="rId6" cstate="print"/>
          <a:srcRect/>
          <a:stretch>
            <a:fillRect/>
          </a:stretch>
        </p:blipFill>
        <p:spPr bwMode="auto">
          <a:xfrm>
            <a:off x="7010400" y="2971800"/>
            <a:ext cx="1676400" cy="11334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69318"/>
                                        </p:tgtEl>
                                        <p:attrNameLst>
                                          <p:attrName>style.visibility</p:attrName>
                                        </p:attrNameLst>
                                      </p:cBhvr>
                                      <p:to>
                                        <p:strVal val="visible"/>
                                      </p:to>
                                    </p:set>
                                    <p:anim calcmode="lin" valueType="num">
                                      <p:cBhvr additive="base">
                                        <p:cTn id="7" dur="500" fill="hold"/>
                                        <p:tgtEl>
                                          <p:spTgt spid="269318"/>
                                        </p:tgtEl>
                                        <p:attrNameLst>
                                          <p:attrName>ppt_x</p:attrName>
                                        </p:attrNameLst>
                                      </p:cBhvr>
                                      <p:tavLst>
                                        <p:tav tm="0">
                                          <p:val>
                                            <p:strVal val="1+#ppt_w/2"/>
                                          </p:val>
                                        </p:tav>
                                        <p:tav tm="100000">
                                          <p:val>
                                            <p:strVal val="#ppt_x"/>
                                          </p:val>
                                        </p:tav>
                                      </p:tavLst>
                                    </p:anim>
                                    <p:anim calcmode="lin" valueType="num">
                                      <p:cBhvr additive="base">
                                        <p:cTn id="8" dur="500" fill="hold"/>
                                        <p:tgtEl>
                                          <p:spTgt spid="26931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69319"/>
                                        </p:tgtEl>
                                        <p:attrNameLst>
                                          <p:attrName>style.visibility</p:attrName>
                                        </p:attrNameLst>
                                      </p:cBhvr>
                                      <p:to>
                                        <p:strVal val="visible"/>
                                      </p:to>
                                    </p:set>
                                    <p:anim calcmode="lin" valueType="num">
                                      <p:cBhvr additive="base">
                                        <p:cTn id="13" dur="500" fill="hold"/>
                                        <p:tgtEl>
                                          <p:spTgt spid="269319"/>
                                        </p:tgtEl>
                                        <p:attrNameLst>
                                          <p:attrName>ppt_x</p:attrName>
                                        </p:attrNameLst>
                                      </p:cBhvr>
                                      <p:tavLst>
                                        <p:tav tm="0">
                                          <p:val>
                                            <p:strVal val="0-#ppt_w/2"/>
                                          </p:val>
                                        </p:tav>
                                        <p:tav tm="100000">
                                          <p:val>
                                            <p:strVal val="#ppt_x"/>
                                          </p:val>
                                        </p:tav>
                                      </p:tavLst>
                                    </p:anim>
                                    <p:anim calcmode="lin" valueType="num">
                                      <p:cBhvr additive="base">
                                        <p:cTn id="14" dur="500" fill="hold"/>
                                        <p:tgtEl>
                                          <p:spTgt spid="2693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solidFill>
                  <a:prstClr val="black"/>
                </a:solidFill>
              </a:rPr>
              <a:t>© 2011 Haemonetics Corp.  COMPANY CONFIDENTIAL</a:t>
            </a:r>
            <a:endParaRPr lang="en-US" dirty="0">
              <a:solidFill>
                <a:prstClr val="black"/>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88" y="381000"/>
            <a:ext cx="7667625"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8029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p:txBody>
          <a:bodyPr/>
          <a:lstStyle/>
          <a:p>
            <a:pPr algn="ctr" eaLnBrk="1" hangingPunct="1"/>
            <a:r>
              <a:rPr lang="de-DE" sz="4000" dirty="0" smtClean="0"/>
              <a:t>What is TEG</a:t>
            </a:r>
            <a:r>
              <a:rPr lang="de-DE" sz="4000" baseline="30000" dirty="0" smtClean="0"/>
              <a:t>®</a:t>
            </a:r>
            <a:r>
              <a:rPr lang="de-DE" sz="4000" dirty="0" smtClean="0"/>
              <a:t>?</a:t>
            </a:r>
            <a:endParaRPr lang="en-US" sz="4000" dirty="0" smtClean="0"/>
          </a:p>
        </p:txBody>
      </p:sp>
      <p:sp>
        <p:nvSpPr>
          <p:cNvPr id="24579" name="Rectangle 3"/>
          <p:cNvSpPr>
            <a:spLocks noGrp="1"/>
          </p:cNvSpPr>
          <p:nvPr>
            <p:ph idx="1"/>
          </p:nvPr>
        </p:nvSpPr>
        <p:spPr/>
        <p:txBody>
          <a:bodyPr/>
          <a:lstStyle/>
          <a:p>
            <a:pPr eaLnBrk="1" hangingPunct="1"/>
            <a:r>
              <a:rPr lang="de-DE" sz="2800" smtClean="0"/>
              <a:t>A real time analyzer of whole blood for coagulation</a:t>
            </a:r>
          </a:p>
          <a:p>
            <a:pPr eaLnBrk="1" hangingPunct="1"/>
            <a:endParaRPr lang="de-DE" sz="1000" smtClean="0"/>
          </a:p>
          <a:p>
            <a:pPr eaLnBrk="1" hangingPunct="1"/>
            <a:r>
              <a:rPr lang="de-DE" sz="2800" smtClean="0"/>
              <a:t>Measures the viscoelastic properties of the hemostasis process functionally, the end-result being the hemostatic plug, or clot</a:t>
            </a:r>
          </a:p>
          <a:p>
            <a:pPr eaLnBrk="1" hangingPunct="1"/>
            <a:endParaRPr lang="de-DE" sz="1000" smtClean="0"/>
          </a:p>
          <a:p>
            <a:pPr eaLnBrk="1" hangingPunct="1"/>
            <a:r>
              <a:rPr lang="de-DE" sz="2800" smtClean="0"/>
              <a:t>The clot has three main systems and five affecting processes...</a:t>
            </a:r>
          </a:p>
          <a:p>
            <a:pPr lvl="4" eaLnBrk="1" hangingPunct="1"/>
            <a:endParaRPr lang="en-US" dirty="0" smtClean="0"/>
          </a:p>
          <a:p>
            <a:pPr eaLnBrk="1" hangingPunct="1"/>
            <a:endParaRPr lang="en-US" dirty="0" smtClean="0"/>
          </a:p>
        </p:txBody>
      </p:sp>
      <p:sp>
        <p:nvSpPr>
          <p:cNvPr id="24580" name="Text Box 9"/>
          <p:cNvSpPr txBox="1">
            <a:spLocks noChangeArrowheads="1"/>
          </p:cNvSpPr>
          <p:nvPr/>
        </p:nvSpPr>
        <p:spPr bwMode="auto">
          <a:xfrm>
            <a:off x="1584325" y="5297488"/>
            <a:ext cx="184150" cy="457200"/>
          </a:xfrm>
          <a:prstGeom prst="rect">
            <a:avLst/>
          </a:prstGeom>
          <a:noFill/>
          <a:ln w="9525">
            <a:noFill/>
            <a:miter lim="800000"/>
            <a:headEnd/>
            <a:tailEnd/>
          </a:ln>
        </p:spPr>
        <p:txBody>
          <a:bodyPr wrap="none">
            <a:spAutoFit/>
          </a:bodyPr>
          <a:lstStyle/>
          <a:p>
            <a:pPr eaLnBrk="0" hangingPunct="0">
              <a:spcBef>
                <a:spcPct val="0"/>
              </a:spcBef>
              <a:buClrTx/>
              <a:buFontTx/>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Temporary Operator – click logon (no password required)</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solidFill>
                  <a:prstClr val="black"/>
                </a:solidFill>
              </a:rPr>
              <a:t>© 2011 Haemonetics Corp.  COMPANY CONFIDENTIAL</a:t>
            </a:r>
            <a:endParaRPr lang="en-US" dirty="0">
              <a:solidFill>
                <a:prstClr val="black"/>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0"/>
            <a:ext cx="84582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1991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722" y="304800"/>
            <a:ext cx="8075612" cy="690562"/>
          </a:xfrm>
        </p:spPr>
        <p:txBody>
          <a:bodyPr/>
          <a:lstStyle/>
          <a:p>
            <a:r>
              <a:rPr lang="en-US" dirty="0" smtClean="0"/>
              <a:t>Filter Patient</a:t>
            </a:r>
            <a:endParaRPr lang="en-US" dirty="0"/>
          </a:p>
        </p:txBody>
      </p:sp>
      <p:sp>
        <p:nvSpPr>
          <p:cNvPr id="3" name="Content Placeholder 2"/>
          <p:cNvSpPr>
            <a:spLocks noGrp="1"/>
          </p:cNvSpPr>
          <p:nvPr>
            <p:ph idx="1"/>
          </p:nvPr>
        </p:nvSpPr>
        <p:spPr>
          <a:xfrm>
            <a:off x="841375" y="1638300"/>
            <a:ext cx="7975600" cy="4457700"/>
          </a:xfrm>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2011 Haemonetics Corp.  COMPANY CONFIDENTIAL</a:t>
            </a:r>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9374"/>
          <a:stretch/>
        </p:blipFill>
        <p:spPr bwMode="auto">
          <a:xfrm>
            <a:off x="314479" y="1447800"/>
            <a:ext cx="8549973" cy="486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bwMode="auto">
          <a:xfrm flipV="1">
            <a:off x="609600" y="1143000"/>
            <a:ext cx="2971800" cy="990600"/>
          </a:xfrm>
          <a:prstGeom prst="straightConnector1">
            <a:avLst/>
          </a:prstGeom>
          <a:noFill/>
          <a:ln w="9525" cap="flat" cmpd="sng" algn="ctr">
            <a:noFill/>
            <a:prstDash val="solid"/>
            <a:round/>
            <a:headEnd type="none" w="med" len="med"/>
            <a:tailEnd type="arrow"/>
          </a:ln>
          <a:effectLst/>
        </p:spPr>
      </p:cxnSp>
      <p:cxnSp>
        <p:nvCxnSpPr>
          <p:cNvPr id="12" name="Straight Arrow Connector 11"/>
          <p:cNvCxnSpPr/>
          <p:nvPr/>
        </p:nvCxnSpPr>
        <p:spPr bwMode="auto">
          <a:xfrm flipV="1">
            <a:off x="685800" y="1752600"/>
            <a:ext cx="3429000" cy="990600"/>
          </a:xfrm>
          <a:prstGeom prst="straightConnector1">
            <a:avLst/>
          </a:prstGeom>
          <a:noFill/>
          <a:ln w="9525" cap="flat" cmpd="sng" algn="ctr">
            <a:noFill/>
            <a:prstDash val="solid"/>
            <a:round/>
            <a:headEnd type="none" w="med" len="med"/>
            <a:tailEnd type="arrow"/>
          </a:ln>
          <a:effectLst/>
        </p:spPr>
      </p:cxnSp>
      <p:cxnSp>
        <p:nvCxnSpPr>
          <p:cNvPr id="7" name="Straight Arrow Connector 6"/>
          <p:cNvCxnSpPr/>
          <p:nvPr/>
        </p:nvCxnSpPr>
        <p:spPr bwMode="auto">
          <a:xfrm flipH="1">
            <a:off x="609600" y="1828800"/>
            <a:ext cx="5410200" cy="419100"/>
          </a:xfrm>
          <a:prstGeom prst="straightConnector1">
            <a:avLst/>
          </a:prstGeom>
          <a:noFill/>
          <a:ln w="25400" cap="flat" cmpd="sng" algn="ctr">
            <a:solidFill>
              <a:srgbClr val="FF0000"/>
            </a:solidFill>
            <a:prstDash val="solid"/>
            <a:round/>
            <a:headEnd type="none" w="med" len="med"/>
            <a:tailEnd type="arrow"/>
          </a:ln>
          <a:effectLst/>
        </p:spPr>
      </p:cxnSp>
      <p:sp>
        <p:nvSpPr>
          <p:cNvPr id="11" name="TextBox 10"/>
          <p:cNvSpPr txBox="1"/>
          <p:nvPr/>
        </p:nvSpPr>
        <p:spPr>
          <a:xfrm>
            <a:off x="6019800" y="1638300"/>
            <a:ext cx="2667000" cy="400110"/>
          </a:xfrm>
          <a:prstGeom prst="rect">
            <a:avLst/>
          </a:prstGeom>
          <a:noFill/>
        </p:spPr>
        <p:txBody>
          <a:bodyPr wrap="square" rtlCol="0">
            <a:spAutoFit/>
          </a:bodyPr>
          <a:lstStyle/>
          <a:p>
            <a:pPr>
              <a:buNone/>
            </a:pPr>
            <a:r>
              <a:rPr lang="en-US" sz="2000" dirty="0" smtClean="0">
                <a:solidFill>
                  <a:srgbClr val="FF0000"/>
                </a:solidFill>
              </a:rPr>
              <a:t>Filter patient button</a:t>
            </a:r>
          </a:p>
        </p:txBody>
      </p:sp>
    </p:spTree>
    <p:extLst>
      <p:ext uri="{BB962C8B-B14F-4D97-AF65-F5344CB8AC3E}">
        <p14:creationId xmlns:p14="http://schemas.microsoft.com/office/powerpoint/2010/main" val="34537646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71438"/>
            <a:ext cx="8075612" cy="690562"/>
          </a:xfrm>
        </p:spPr>
        <p:txBody>
          <a:bodyPr/>
          <a:lstStyle/>
          <a:p>
            <a:r>
              <a:rPr lang="en-US" dirty="0" smtClean="0"/>
              <a:t>Highlight Patient </a:t>
            </a:r>
            <a:r>
              <a:rPr lang="en-US" dirty="0"/>
              <a:t>N</a:t>
            </a:r>
            <a:r>
              <a:rPr lang="en-US" dirty="0" smtClean="0"/>
              <a:t>ame, Click </a:t>
            </a:r>
            <a:r>
              <a:rPr lang="en-US" dirty="0"/>
              <a:t>D</a:t>
            </a:r>
            <a:r>
              <a:rPr lang="en-US" dirty="0" smtClean="0"/>
              <a:t>one</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2011 Haemonetics Corp.  COMPANY CONFIDENTIAL</a:t>
            </a:r>
            <a:endParaRPr lang="en-US"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9674"/>
          <a:stretch/>
        </p:blipFill>
        <p:spPr bwMode="auto">
          <a:xfrm>
            <a:off x="228600" y="838200"/>
            <a:ext cx="8610600" cy="5466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45483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71438"/>
            <a:ext cx="8075612" cy="690562"/>
          </a:xfrm>
        </p:spPr>
        <p:txBody>
          <a:bodyPr/>
          <a:lstStyle/>
          <a:p>
            <a:r>
              <a:rPr lang="en-US" dirty="0" smtClean="0"/>
              <a:t>Only See Your Patient’s Tracings</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2011 Haemonetics Corp.  COMPANY CONFIDENTIAL</a:t>
            </a:r>
            <a:endParaRPr lang="en-US"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110" b="27350"/>
          <a:stretch/>
        </p:blipFill>
        <p:spPr bwMode="auto">
          <a:xfrm>
            <a:off x="267584" y="838200"/>
            <a:ext cx="8552121" cy="5470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72422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71438"/>
            <a:ext cx="8075612" cy="766762"/>
          </a:xfrm>
        </p:spPr>
        <p:txBody>
          <a:bodyPr/>
          <a:lstStyle/>
          <a:p>
            <a:r>
              <a:rPr lang="en-US" dirty="0" smtClean="0"/>
              <a:t>Tracing in Max View</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2011 Haemonetics Corp.  COMPANY CONFIDENTIAL</a:t>
            </a:r>
            <a:endParaRPr lang="en-US"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184" b="9175"/>
          <a:stretch/>
        </p:blipFill>
        <p:spPr bwMode="auto">
          <a:xfrm>
            <a:off x="228600" y="1371600"/>
            <a:ext cx="8686799" cy="497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74263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71438"/>
            <a:ext cx="8075612" cy="766762"/>
          </a:xfrm>
        </p:spPr>
        <p:txBody>
          <a:bodyPr/>
          <a:lstStyle/>
          <a:p>
            <a:r>
              <a:rPr lang="en-US" dirty="0" smtClean="0"/>
              <a:t>Normal Tracing Overlay</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2011 Haemonetics Corp.  COMPANY CONFIDENTIAL</a:t>
            </a:r>
            <a:endParaRPr lang="en-US"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3030"/>
          <a:stretch/>
        </p:blipFill>
        <p:spPr bwMode="auto">
          <a:xfrm>
            <a:off x="304800" y="1371600"/>
            <a:ext cx="8610600" cy="4837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0038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072" y="381000"/>
            <a:ext cx="8075612" cy="690562"/>
          </a:xfrm>
        </p:spPr>
        <p:txBody>
          <a:bodyPr/>
          <a:lstStyle/>
          <a:p>
            <a:r>
              <a:rPr lang="en-US" dirty="0" smtClean="0"/>
              <a:t>Only See Your Patient’s Tracings</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dirty="0" smtClean="0"/>
              <a:t>© 2011 Haemonetics Corp.  COMPANY CONFIDENTIAL</a:t>
            </a:r>
            <a:endParaRPr lang="en-US"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110" b="27350"/>
          <a:stretch/>
        </p:blipFill>
        <p:spPr bwMode="auto">
          <a:xfrm>
            <a:off x="267584" y="1371600"/>
            <a:ext cx="8552121" cy="4937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18919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363" y="71438"/>
            <a:ext cx="8075612" cy="1147762"/>
          </a:xfrm>
        </p:spPr>
        <p:txBody>
          <a:bodyPr/>
          <a:lstStyle/>
          <a:p>
            <a:r>
              <a:rPr lang="en-US" dirty="0" smtClean="0"/>
              <a:t>Platelet mapping tracing selection</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dirty="0" smtClean="0"/>
              <a:t>© 2011 Haemonetics Corp.  COMPANY CONFIDENTIAL</a:t>
            </a:r>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792"/>
          <a:stretch/>
        </p:blipFill>
        <p:spPr bwMode="auto">
          <a:xfrm>
            <a:off x="381000" y="1422400"/>
            <a:ext cx="83058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447800" y="4648200"/>
            <a:ext cx="381000" cy="461665"/>
          </a:xfrm>
          <a:prstGeom prst="rect">
            <a:avLst/>
          </a:prstGeom>
          <a:noFill/>
        </p:spPr>
        <p:txBody>
          <a:bodyPr wrap="square" rtlCol="0">
            <a:spAutoFit/>
          </a:bodyPr>
          <a:lstStyle/>
          <a:p>
            <a:pPr>
              <a:buNone/>
            </a:pPr>
            <a:r>
              <a:rPr lang="en-US" dirty="0" smtClean="0">
                <a:solidFill>
                  <a:srgbClr val="FF0000"/>
                </a:solidFill>
              </a:rPr>
              <a:t>1</a:t>
            </a:r>
            <a:endParaRPr lang="en-US" dirty="0">
              <a:solidFill>
                <a:srgbClr val="FF0000"/>
              </a:solidFill>
            </a:endParaRPr>
          </a:p>
        </p:txBody>
      </p:sp>
      <p:sp>
        <p:nvSpPr>
          <p:cNvPr id="8" name="TextBox 7"/>
          <p:cNvSpPr txBox="1"/>
          <p:nvPr/>
        </p:nvSpPr>
        <p:spPr>
          <a:xfrm>
            <a:off x="2895600" y="3898900"/>
            <a:ext cx="381000" cy="461665"/>
          </a:xfrm>
          <a:prstGeom prst="rect">
            <a:avLst/>
          </a:prstGeom>
          <a:noFill/>
        </p:spPr>
        <p:txBody>
          <a:bodyPr wrap="square" rtlCol="0">
            <a:spAutoFit/>
          </a:bodyPr>
          <a:lstStyle/>
          <a:p>
            <a:pPr>
              <a:buNone/>
            </a:pPr>
            <a:r>
              <a:rPr lang="en-US" dirty="0" smtClean="0">
                <a:solidFill>
                  <a:srgbClr val="FF0000"/>
                </a:solidFill>
              </a:rPr>
              <a:t>2</a:t>
            </a:r>
            <a:endParaRPr lang="en-US" dirty="0">
              <a:solidFill>
                <a:srgbClr val="FF0000"/>
              </a:solidFill>
            </a:endParaRPr>
          </a:p>
        </p:txBody>
      </p:sp>
      <p:sp>
        <p:nvSpPr>
          <p:cNvPr id="9" name="TextBox 8"/>
          <p:cNvSpPr txBox="1"/>
          <p:nvPr/>
        </p:nvSpPr>
        <p:spPr>
          <a:xfrm>
            <a:off x="1447800" y="3898900"/>
            <a:ext cx="381000" cy="461665"/>
          </a:xfrm>
          <a:prstGeom prst="rect">
            <a:avLst/>
          </a:prstGeom>
          <a:noFill/>
        </p:spPr>
        <p:txBody>
          <a:bodyPr wrap="square" rtlCol="0">
            <a:spAutoFit/>
          </a:bodyPr>
          <a:lstStyle/>
          <a:p>
            <a:pPr>
              <a:buNone/>
            </a:pPr>
            <a:r>
              <a:rPr lang="en-US" dirty="0" smtClean="0">
                <a:solidFill>
                  <a:srgbClr val="FF0000"/>
                </a:solidFill>
              </a:rPr>
              <a:t>3</a:t>
            </a:r>
            <a:endParaRPr lang="en-US" dirty="0">
              <a:solidFill>
                <a:srgbClr val="FF0000"/>
              </a:solidFill>
            </a:endParaRPr>
          </a:p>
        </p:txBody>
      </p:sp>
    </p:spTree>
    <p:extLst>
      <p:ext uri="{BB962C8B-B14F-4D97-AF65-F5344CB8AC3E}">
        <p14:creationId xmlns:p14="http://schemas.microsoft.com/office/powerpoint/2010/main" val="12933798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Platelet Mapping Overlay – 89% inhibition</a:t>
            </a:r>
            <a:br>
              <a:rPr lang="en-US" dirty="0" smtClean="0"/>
            </a:br>
            <a:r>
              <a:rPr lang="en-US" dirty="0" smtClean="0"/>
              <a:t>-</a:t>
            </a:r>
            <a:r>
              <a:rPr lang="en-US" sz="1800" dirty="0" smtClean="0"/>
              <a:t>Apply % inhibition from preop mapping result to subsequent TEG’s post op</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dirty="0" smtClean="0"/>
              <a:t>© 2011 Haemonetics Corp.  COMPANY CONFIDENTIAL</a:t>
            </a:r>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501"/>
          <a:stretch/>
        </p:blipFill>
        <p:spPr bwMode="auto">
          <a:xfrm>
            <a:off x="228599" y="1524001"/>
            <a:ext cx="8686801"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bwMode="auto">
          <a:xfrm>
            <a:off x="1295400" y="2590800"/>
            <a:ext cx="381000" cy="381000"/>
          </a:xfrm>
          <a:prstGeom prst="ellipse">
            <a:avLst/>
          </a:prstGeom>
          <a:noFill/>
          <a:ln w="9525" cap="flat" cmpd="sng" algn="ctr">
            <a:noFill/>
            <a:prstDash val="solid"/>
            <a:round/>
            <a:headEnd type="none" w="med" len="med"/>
            <a:tailEnd type="none" w="med" len="med"/>
          </a:ln>
          <a:effectLst/>
        </p:spPr>
        <p:txBody>
          <a:bodyPr vert="horz" wrap="square" lIns="0" tIns="46800" rIns="90000" bIns="46800" numCol="1" rtlCol="0" anchor="t" anchorCtr="0" compatLnSpc="1">
            <a:prstTxWarp prst="textNoShape">
              <a:avLst/>
            </a:prstTxWarp>
          </a:bodyPr>
          <a:lstStyle/>
          <a:p>
            <a:pPr marL="180975" marR="0" indent="-180975" algn="l" defTabSz="914400" rtl="0" eaLnBrk="1" fontAlgn="base" latinLnBrk="0" hangingPunct="1">
              <a:lnSpc>
                <a:spcPct val="100000"/>
              </a:lnSpc>
              <a:spcBef>
                <a:spcPct val="20000"/>
              </a:spcBef>
              <a:spcAft>
                <a:spcPct val="0"/>
              </a:spcAft>
              <a:buClr>
                <a:srgbClr val="DC002E"/>
              </a:buClr>
              <a:buSzTx/>
              <a:buFont typeface="Wingdings" pitchFamily="2" charset="2"/>
              <a:buChar char="§"/>
              <a:tabLst/>
            </a:pPr>
            <a:endParaRPr kumimoji="0" lang="en-US" sz="2400" b="0" i="0" u="none" strike="noStrike" cap="none" normalizeH="0" baseline="0" dirty="0" smtClean="0">
              <a:ln>
                <a:noFill/>
              </a:ln>
              <a:solidFill>
                <a:schemeClr val="tx1"/>
              </a:solidFill>
              <a:effectLst/>
              <a:latin typeface="Arial" pitchFamily="34" charset="0"/>
              <a:ea typeface="ヒラギノ角ゴ Pro W3" pitchFamily="64" charset="-128"/>
            </a:endParaRPr>
          </a:p>
        </p:txBody>
      </p:sp>
      <p:sp>
        <p:nvSpPr>
          <p:cNvPr id="6" name="Oval 5"/>
          <p:cNvSpPr/>
          <p:nvPr/>
        </p:nvSpPr>
        <p:spPr bwMode="auto">
          <a:xfrm>
            <a:off x="7467600" y="3733800"/>
            <a:ext cx="228600" cy="228601"/>
          </a:xfrm>
          <a:prstGeom prst="ellipse">
            <a:avLst/>
          </a:prstGeom>
          <a:noFill/>
          <a:ln w="9525" cap="flat" cmpd="sng" algn="ctr">
            <a:noFill/>
            <a:prstDash val="solid"/>
            <a:round/>
            <a:headEnd type="none" w="med" len="med"/>
            <a:tailEnd type="none" w="med" len="med"/>
          </a:ln>
          <a:effectLst/>
        </p:spPr>
        <p:txBody>
          <a:bodyPr vert="horz" wrap="square" lIns="0" tIns="46800" rIns="90000" bIns="46800" numCol="1" rtlCol="0" anchor="t" anchorCtr="0" compatLnSpc="1">
            <a:prstTxWarp prst="textNoShape">
              <a:avLst/>
            </a:prstTxWarp>
          </a:bodyPr>
          <a:lstStyle/>
          <a:p>
            <a:pPr marL="180975" marR="0" indent="-180975" algn="l" defTabSz="914400" rtl="0" eaLnBrk="1" fontAlgn="base" latinLnBrk="0" hangingPunct="1">
              <a:lnSpc>
                <a:spcPct val="100000"/>
              </a:lnSpc>
              <a:spcBef>
                <a:spcPct val="20000"/>
              </a:spcBef>
              <a:spcAft>
                <a:spcPct val="0"/>
              </a:spcAft>
              <a:buClr>
                <a:srgbClr val="DC002E"/>
              </a:buClr>
              <a:buSzTx/>
              <a:buFont typeface="Wingdings" pitchFamily="2" charset="2"/>
              <a:buChar char="§"/>
              <a:tabLst/>
            </a:pPr>
            <a:endParaRPr kumimoji="0" lang="en-US" sz="2400" b="0" i="0" u="none" strike="noStrike" cap="none" normalizeH="0" baseline="0" dirty="0" smtClean="0">
              <a:ln>
                <a:noFill/>
              </a:ln>
              <a:solidFill>
                <a:schemeClr val="tx1"/>
              </a:solidFill>
              <a:effectLst/>
              <a:latin typeface="Arial" pitchFamily="34" charset="0"/>
              <a:ea typeface="ヒラギノ角ゴ Pro W3" pitchFamily="64" charset="-128"/>
            </a:endParaRPr>
          </a:p>
        </p:txBody>
      </p:sp>
    </p:spTree>
    <p:extLst>
      <p:ext uri="{BB962C8B-B14F-4D97-AF65-F5344CB8AC3E}">
        <p14:creationId xmlns:p14="http://schemas.microsoft.com/office/powerpoint/2010/main" val="22595266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Draw Instructions</a:t>
            </a:r>
            <a:endParaRPr lang="en-US" dirty="0"/>
          </a:p>
        </p:txBody>
      </p:sp>
      <p:sp>
        <p:nvSpPr>
          <p:cNvPr id="3" name="Content Placeholder 2"/>
          <p:cNvSpPr>
            <a:spLocks noGrp="1"/>
          </p:cNvSpPr>
          <p:nvPr>
            <p:ph idx="1"/>
          </p:nvPr>
        </p:nvSpPr>
        <p:spPr>
          <a:xfrm>
            <a:off x="457201" y="1570038"/>
            <a:ext cx="5181600" cy="4830762"/>
          </a:xfrm>
        </p:spPr>
        <p:txBody>
          <a:bodyPr/>
          <a:lstStyle/>
          <a:p>
            <a:r>
              <a:rPr lang="en-US" sz="2000" dirty="0" smtClean="0"/>
              <a:t>Access: A-line or 21g or larger needle</a:t>
            </a:r>
          </a:p>
          <a:p>
            <a:r>
              <a:rPr lang="en-US" sz="2000" dirty="0" smtClean="0">
                <a:solidFill>
                  <a:schemeClr val="accent2"/>
                </a:solidFill>
              </a:rPr>
              <a:t>Blue top tube (citrated 1.8ml) x 2</a:t>
            </a:r>
          </a:p>
          <a:p>
            <a:pPr lvl="1"/>
            <a:r>
              <a:rPr lang="en-US" dirty="0" smtClean="0">
                <a:solidFill>
                  <a:schemeClr val="accent4">
                    <a:lumMod val="75000"/>
                  </a:schemeClr>
                </a:solidFill>
              </a:rPr>
              <a:t>If platelet mapping – also need dark Green top (sodium or lithium Heparin – NO GEL). Preop or &gt;12hrs post op.</a:t>
            </a:r>
          </a:p>
          <a:p>
            <a:r>
              <a:rPr lang="en-US" sz="2000" dirty="0" smtClean="0"/>
              <a:t>Waste 1st tube if this is the only blood being drawn</a:t>
            </a:r>
          </a:p>
          <a:p>
            <a:r>
              <a:rPr lang="en-US" sz="2000" dirty="0" smtClean="0"/>
              <a:t>Label: </a:t>
            </a:r>
          </a:p>
          <a:p>
            <a:pPr lvl="1"/>
            <a:r>
              <a:rPr lang="en-US" dirty="0" smtClean="0"/>
              <a:t>patient name</a:t>
            </a:r>
          </a:p>
          <a:p>
            <a:pPr lvl="1"/>
            <a:r>
              <a:rPr lang="en-US" dirty="0" smtClean="0"/>
              <a:t>draw time</a:t>
            </a:r>
          </a:p>
          <a:p>
            <a:pPr lvl="1"/>
            <a:r>
              <a:rPr lang="en-US" dirty="0" smtClean="0">
                <a:solidFill>
                  <a:schemeClr val="accent2"/>
                </a:solidFill>
              </a:rPr>
              <a:t>TEG </a:t>
            </a:r>
            <a:r>
              <a:rPr lang="en-US" dirty="0" smtClean="0"/>
              <a:t>or </a:t>
            </a:r>
            <a:r>
              <a:rPr lang="en-US" dirty="0" smtClean="0">
                <a:solidFill>
                  <a:schemeClr val="accent4">
                    <a:lumMod val="75000"/>
                  </a:schemeClr>
                </a:solidFill>
              </a:rPr>
              <a:t>Platelet Mapping</a:t>
            </a:r>
          </a:p>
          <a:p>
            <a:r>
              <a:rPr lang="en-US" sz="2000" dirty="0" smtClean="0"/>
              <a:t>Sample must be hand delivered to Lab – NO TUBING</a:t>
            </a:r>
            <a:endParaRPr lang="en-US" sz="2000" dirty="0"/>
          </a:p>
        </p:txBody>
      </p:sp>
      <p:sp>
        <p:nvSpPr>
          <p:cNvPr id="4" name="Footer Placeholder 3"/>
          <p:cNvSpPr>
            <a:spLocks noGrp="1"/>
          </p:cNvSpPr>
          <p:nvPr>
            <p:ph type="ftr" sz="quarter" idx="11"/>
          </p:nvPr>
        </p:nvSpPr>
        <p:spPr/>
        <p:txBody>
          <a:bodyPr/>
          <a:lstStyle/>
          <a:p>
            <a:pPr>
              <a:defRPr/>
            </a:pPr>
            <a:r>
              <a:rPr lang="en-US" dirty="0" smtClean="0"/>
              <a:t>© 2011 Haemonetics Corp.  COMPANY CONFIDENTIAL</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752600"/>
            <a:ext cx="3429000" cy="4567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50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6"/>
          <p:cNvSpPr>
            <a:spLocks noGrp="1"/>
          </p:cNvSpPr>
          <p:nvPr>
            <p:ph type="title"/>
          </p:nvPr>
        </p:nvSpPr>
        <p:spPr/>
        <p:txBody>
          <a:bodyPr/>
          <a:lstStyle/>
          <a:p>
            <a:pPr algn="ctr"/>
            <a:r>
              <a:rPr lang="en-US" sz="4000" dirty="0" smtClean="0"/>
              <a:t>Systems Evaluated With TEG</a:t>
            </a:r>
          </a:p>
        </p:txBody>
      </p:sp>
      <p:graphicFrame>
        <p:nvGraphicFramePr>
          <p:cNvPr id="3074" name="Object 2"/>
          <p:cNvGraphicFramePr>
            <a:graphicFrameLocks noChangeAspect="1"/>
          </p:cNvGraphicFramePr>
          <p:nvPr/>
        </p:nvGraphicFramePr>
        <p:xfrm>
          <a:off x="304800" y="1631950"/>
          <a:ext cx="8534400" cy="3665538"/>
        </p:xfrm>
        <a:graphic>
          <a:graphicData uri="http://schemas.openxmlformats.org/presentationml/2006/ole">
            <mc:AlternateContent xmlns:mc="http://schemas.openxmlformats.org/markup-compatibility/2006">
              <mc:Choice xmlns:v="urn:schemas-microsoft-com:vml" Requires="v">
                <p:oleObj spid="_x0000_s3102" name="Visio" r:id="rId3" imgW="9364980" imgH="4030675" progId="">
                  <p:embed/>
                </p:oleObj>
              </mc:Choice>
              <mc:Fallback>
                <p:oleObj name="Visio" r:id="rId3" imgW="9364980" imgH="4030675"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631950"/>
                        <a:ext cx="8534400" cy="366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6" name="Text Box 3"/>
          <p:cNvSpPr txBox="1">
            <a:spLocks noChangeArrowheads="1"/>
          </p:cNvSpPr>
          <p:nvPr/>
        </p:nvSpPr>
        <p:spPr bwMode="auto">
          <a:xfrm>
            <a:off x="3454400" y="4559300"/>
            <a:ext cx="1028700" cy="457200"/>
          </a:xfrm>
          <a:prstGeom prst="rect">
            <a:avLst/>
          </a:prstGeom>
          <a:solidFill>
            <a:srgbClr val="FFFF99"/>
          </a:solidFill>
          <a:ln w="9525">
            <a:noFill/>
            <a:miter lim="800000"/>
            <a:headEnd/>
            <a:tailEnd/>
          </a:ln>
        </p:spPr>
        <p:txBody>
          <a:bodyPr>
            <a:spAutoFit/>
          </a:bodyPr>
          <a:lstStyle/>
          <a:p>
            <a:pPr algn="ctr">
              <a:spcBef>
                <a:spcPct val="50000"/>
              </a:spcBef>
              <a:buFont typeface="Wingdings" pitchFamily="2" charset="2"/>
              <a:buNone/>
            </a:pPr>
            <a:r>
              <a:rPr lang="en-US" sz="1200" dirty="0">
                <a:solidFill>
                  <a:srgbClr val="000000"/>
                </a:solidFill>
              </a:rPr>
              <a:t>Activation / Aggregation</a:t>
            </a:r>
          </a:p>
        </p:txBody>
      </p:sp>
      <p:sp>
        <p:nvSpPr>
          <p:cNvPr id="3077" name="Text Box 4"/>
          <p:cNvSpPr txBox="1">
            <a:spLocks noChangeArrowheads="1"/>
          </p:cNvSpPr>
          <p:nvPr/>
        </p:nvSpPr>
        <p:spPr bwMode="auto">
          <a:xfrm>
            <a:off x="6426200" y="4406900"/>
            <a:ext cx="977900" cy="830263"/>
          </a:xfrm>
          <a:prstGeom prst="rect">
            <a:avLst/>
          </a:prstGeom>
          <a:solidFill>
            <a:srgbClr val="FFFF99"/>
          </a:solidFill>
          <a:ln w="9525">
            <a:noFill/>
            <a:miter lim="800000"/>
            <a:headEnd/>
            <a:tailEnd/>
          </a:ln>
        </p:spPr>
        <p:txBody>
          <a:bodyPr>
            <a:spAutoFit/>
          </a:bodyPr>
          <a:lstStyle/>
          <a:p>
            <a:pPr algn="ctr">
              <a:spcBef>
                <a:spcPct val="50000"/>
              </a:spcBef>
              <a:buFont typeface="Wingdings" pitchFamily="2" charset="2"/>
              <a:buNone/>
            </a:pPr>
            <a:endParaRPr lang="en-US" sz="1200" dirty="0">
              <a:solidFill>
                <a:srgbClr val="000000"/>
              </a:solidFill>
            </a:endParaRPr>
          </a:p>
          <a:p>
            <a:pPr algn="ctr">
              <a:spcBef>
                <a:spcPct val="50000"/>
              </a:spcBef>
              <a:buFont typeface="Wingdings" pitchFamily="2" charset="2"/>
              <a:buNone/>
            </a:pPr>
            <a:r>
              <a:rPr lang="en-US" sz="1200" dirty="0">
                <a:solidFill>
                  <a:srgbClr val="000000"/>
                </a:solidFill>
              </a:rPr>
              <a:t>Physiologic</a:t>
            </a:r>
          </a:p>
          <a:p>
            <a:pPr algn="ctr">
              <a:spcBef>
                <a:spcPct val="50000"/>
              </a:spcBef>
              <a:buFont typeface="Wingdings" pitchFamily="2" charset="2"/>
              <a:buNone/>
            </a:pPr>
            <a:endParaRPr lang="en-US" sz="1200" dirty="0">
              <a:solidFill>
                <a:srgbClr val="000000"/>
              </a:solidFill>
            </a:endParaRPr>
          </a:p>
        </p:txBody>
      </p:sp>
      <p:sp>
        <p:nvSpPr>
          <p:cNvPr id="3078" name="Text Box 5"/>
          <p:cNvSpPr txBox="1">
            <a:spLocks noChangeArrowheads="1"/>
          </p:cNvSpPr>
          <p:nvPr/>
        </p:nvSpPr>
        <p:spPr bwMode="auto">
          <a:xfrm>
            <a:off x="7772400" y="4533900"/>
            <a:ext cx="990600" cy="646113"/>
          </a:xfrm>
          <a:prstGeom prst="rect">
            <a:avLst/>
          </a:prstGeom>
          <a:solidFill>
            <a:srgbClr val="FFFF99"/>
          </a:solidFill>
          <a:ln w="9525">
            <a:noFill/>
            <a:miter lim="800000"/>
            <a:headEnd/>
            <a:tailEnd/>
          </a:ln>
        </p:spPr>
        <p:txBody>
          <a:bodyPr>
            <a:spAutoFit/>
          </a:bodyPr>
          <a:lstStyle/>
          <a:p>
            <a:pPr algn="ctr">
              <a:spcBef>
                <a:spcPct val="50000"/>
              </a:spcBef>
              <a:buFont typeface="Wingdings" pitchFamily="2" charset="2"/>
              <a:buNone/>
            </a:pPr>
            <a:r>
              <a:rPr lang="en-US" sz="1200" dirty="0">
                <a:solidFill>
                  <a:srgbClr val="000000"/>
                </a:solidFill>
              </a:rPr>
              <a:t>Pathologic: Primary &amp; Secondary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Consider:</a:t>
            </a:r>
          </a:p>
          <a:p>
            <a:pPr lvl="1"/>
            <a:r>
              <a:rPr lang="en-US" sz="2400" dirty="0" smtClean="0"/>
              <a:t>Was there any inhibition demonstrated on the preop platelet mapping?</a:t>
            </a:r>
          </a:p>
          <a:p>
            <a:pPr lvl="1"/>
            <a:r>
              <a:rPr lang="en-US" sz="2400" dirty="0" smtClean="0"/>
              <a:t>vWF deficiency – often ruled out with DDAVP</a:t>
            </a:r>
          </a:p>
          <a:p>
            <a:pPr lvl="1"/>
            <a:r>
              <a:rPr lang="en-US" sz="2400" dirty="0" smtClean="0"/>
              <a:t>Low Ca+ levels (Ca+ is a cofactor in the coagulation cascade)</a:t>
            </a:r>
          </a:p>
          <a:p>
            <a:pPr lvl="1"/>
            <a:r>
              <a:rPr lang="en-US" sz="2400" dirty="0" smtClean="0"/>
              <a:t>Mechanical bleed - reexploration</a:t>
            </a:r>
            <a:endParaRPr lang="en-US" sz="2400" dirty="0"/>
          </a:p>
        </p:txBody>
      </p:sp>
      <p:sp>
        <p:nvSpPr>
          <p:cNvPr id="3" name="Title 2"/>
          <p:cNvSpPr>
            <a:spLocks noGrp="1"/>
          </p:cNvSpPr>
          <p:nvPr>
            <p:ph type="title"/>
          </p:nvPr>
        </p:nvSpPr>
        <p:spPr/>
        <p:txBody>
          <a:bodyPr/>
          <a:lstStyle/>
          <a:p>
            <a:r>
              <a:rPr lang="en-US" dirty="0" smtClean="0"/>
              <a:t>TEG is normal – patient is bleeding</a:t>
            </a:r>
            <a:endParaRPr lang="en-US" dirty="0"/>
          </a:p>
        </p:txBody>
      </p:sp>
    </p:spTree>
    <p:extLst>
      <p:ext uri="{BB962C8B-B14F-4D97-AF65-F5344CB8AC3E}">
        <p14:creationId xmlns:p14="http://schemas.microsoft.com/office/powerpoint/2010/main" val="11199579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dirty="0" smtClean="0"/>
              <a:t>Thanks for your time!</a:t>
            </a:r>
          </a:p>
          <a:p>
            <a:endParaRPr lang="en-US" dirty="0"/>
          </a:p>
          <a:p>
            <a:r>
              <a:rPr lang="en-US" dirty="0" smtClean="0"/>
              <a:t>Tobin Timmons</a:t>
            </a:r>
          </a:p>
          <a:p>
            <a:r>
              <a:rPr lang="en-US" dirty="0" smtClean="0"/>
              <a:t>TEG clinical specialist</a:t>
            </a:r>
          </a:p>
          <a:p>
            <a:r>
              <a:rPr lang="en-US" dirty="0" smtClean="0"/>
              <a:t>850-974-2829</a:t>
            </a:r>
            <a:endParaRPr lang="en-US" dirty="0"/>
          </a:p>
        </p:txBody>
      </p:sp>
      <p:sp>
        <p:nvSpPr>
          <p:cNvPr id="68610" name="Rectangle 2"/>
          <p:cNvSpPr>
            <a:spLocks noGrp="1" noChangeArrowheads="1"/>
          </p:cNvSpPr>
          <p:nvPr>
            <p:ph type="ctrTitle" sz="quarter"/>
          </p:nvPr>
        </p:nvSpPr>
        <p:spPr/>
        <p:txBody>
          <a:bodyPr/>
          <a:lstStyle/>
          <a:p>
            <a:pPr eaLnBrk="1" hangingPunct="1"/>
            <a:r>
              <a:rPr lang="en-US" sz="4000" dirty="0" smtClean="0"/>
              <a:t>Questions?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p:cNvSpPr>
          <p:nvPr/>
        </p:nvSpPr>
        <p:spPr bwMode="auto">
          <a:xfrm>
            <a:off x="685801" y="71438"/>
            <a:ext cx="8458200" cy="1143000"/>
          </a:xfrm>
          <a:prstGeom prst="rect">
            <a:avLst/>
          </a:prstGeom>
          <a:noFill/>
          <a:ln w="9525">
            <a:noFill/>
            <a:miter lim="800000"/>
            <a:headEnd/>
            <a:tailEnd/>
          </a:ln>
        </p:spPr>
        <p:txBody>
          <a:bodyPr anchor="b"/>
          <a:lstStyle/>
          <a:p>
            <a:pPr algn="ctr">
              <a:spcBef>
                <a:spcPct val="0"/>
              </a:spcBef>
              <a:buClrTx/>
              <a:buFontTx/>
              <a:buNone/>
              <a:defRPr/>
            </a:pPr>
            <a:r>
              <a:rPr lang="de-DE" sz="4000" kern="0" dirty="0">
                <a:solidFill>
                  <a:schemeClr val="bg1"/>
                </a:solidFill>
                <a:latin typeface="+mj-lt"/>
                <a:ea typeface="+mj-ea"/>
                <a:cs typeface="+mj-cs"/>
              </a:rPr>
              <a:t>Objectives of TEG-Guided Therapy</a:t>
            </a:r>
            <a:endParaRPr lang="en-US" sz="4000" kern="0" dirty="0">
              <a:solidFill>
                <a:schemeClr val="bg1"/>
              </a:solidFill>
              <a:latin typeface="+mj-lt"/>
              <a:ea typeface="+mj-ea"/>
              <a:cs typeface="+mj-cs"/>
            </a:endParaRPr>
          </a:p>
        </p:txBody>
      </p:sp>
      <p:sp>
        <p:nvSpPr>
          <p:cNvPr id="8" name="Rectangle 3"/>
          <p:cNvSpPr txBox="1">
            <a:spLocks/>
          </p:cNvSpPr>
          <p:nvPr/>
        </p:nvSpPr>
        <p:spPr bwMode="auto">
          <a:xfrm>
            <a:off x="785813" y="1493838"/>
            <a:ext cx="8031162" cy="4525962"/>
          </a:xfrm>
          <a:prstGeom prst="rect">
            <a:avLst/>
          </a:prstGeom>
          <a:noFill/>
          <a:ln w="9525">
            <a:noFill/>
            <a:miter lim="800000"/>
            <a:headEnd/>
            <a:tailEnd/>
          </a:ln>
        </p:spPr>
        <p:txBody>
          <a:bodyPr lIns="0"/>
          <a:lstStyle/>
          <a:p>
            <a:pPr marL="180975" lvl="1" indent="-180975">
              <a:defRPr/>
            </a:pPr>
            <a:r>
              <a:rPr lang="de-DE" sz="2800" kern="0" dirty="0">
                <a:latin typeface="+mn-lt"/>
                <a:ea typeface="+mn-ea"/>
              </a:rPr>
              <a:t>To express function and pinpoint dysfunction in the hemostasis system</a:t>
            </a:r>
          </a:p>
          <a:p>
            <a:pPr marL="180975" lvl="1" indent="-180975">
              <a:defRPr/>
            </a:pPr>
            <a:endParaRPr lang="de-DE" sz="800" kern="0" dirty="0">
              <a:latin typeface="+mn-lt"/>
              <a:ea typeface="+mn-ea"/>
            </a:endParaRPr>
          </a:p>
          <a:p>
            <a:pPr marL="546100" lvl="2" indent="-180975">
              <a:defRPr/>
            </a:pPr>
            <a:r>
              <a:rPr lang="de-DE" kern="0" dirty="0">
                <a:latin typeface="+mn-lt"/>
                <a:ea typeface="+mn-ea"/>
              </a:rPr>
              <a:t>Reference the appropriate types and amounts of blood products needed to correct bleeding from this dysfunction</a:t>
            </a:r>
          </a:p>
          <a:p>
            <a:pPr marL="546100" lvl="2" indent="-180975">
              <a:defRPr/>
            </a:pPr>
            <a:endParaRPr lang="de-DE" sz="800" kern="0" dirty="0">
              <a:latin typeface="+mn-lt"/>
              <a:ea typeface="+mn-ea"/>
            </a:endParaRPr>
          </a:p>
          <a:p>
            <a:pPr marL="546100" lvl="2" indent="-180975">
              <a:defRPr/>
            </a:pPr>
            <a:r>
              <a:rPr lang="de-DE" kern="0" dirty="0">
                <a:latin typeface="+mn-lt"/>
                <a:ea typeface="+mn-ea"/>
              </a:rPr>
              <a:t>Allow accurate anticoagulation or antiplatelet interventions to reduce thrombotic complications without inappropriate bleeding </a:t>
            </a:r>
          </a:p>
          <a:p>
            <a:pPr marL="1614488" lvl="4" indent="-176213">
              <a:buFont typeface="Wingdings" pitchFamily="2" charset="2"/>
              <a:buNone/>
              <a:defRPr/>
            </a:pPr>
            <a:endParaRPr lang="en-US" sz="1800" kern="0" dirty="0">
              <a:latin typeface="+mn-lt"/>
              <a:ea typeface="+mn-ea"/>
            </a:endParaRPr>
          </a:p>
        </p:txBody>
      </p:sp>
      <p:sp>
        <p:nvSpPr>
          <p:cNvPr id="25604" name="Text Box 9"/>
          <p:cNvSpPr txBox="1">
            <a:spLocks noChangeArrowheads="1"/>
          </p:cNvSpPr>
          <p:nvPr/>
        </p:nvSpPr>
        <p:spPr bwMode="auto">
          <a:xfrm>
            <a:off x="1582738" y="5297488"/>
            <a:ext cx="185737" cy="457200"/>
          </a:xfrm>
          <a:prstGeom prst="rect">
            <a:avLst/>
          </a:prstGeom>
          <a:noFill/>
          <a:ln w="9525">
            <a:noFill/>
            <a:miter lim="800000"/>
            <a:headEnd/>
            <a:tailEnd/>
          </a:ln>
        </p:spPr>
        <p:txBody>
          <a:bodyPr>
            <a:spAutoFit/>
          </a:bodyPr>
          <a:lstStyle/>
          <a:p>
            <a:pPr eaLnBrk="0" hangingPunct="0">
              <a:spcBef>
                <a:spcPct val="0"/>
              </a:spcBef>
              <a:buClrTx/>
              <a:buFontTx/>
              <a:buNone/>
            </a:pPr>
            <a:endParaRPr lang="en-US" dirty="0"/>
          </a:p>
        </p:txBody>
      </p:sp>
    </p:spTree>
    <p:extLst>
      <p:ext uri="{BB962C8B-B14F-4D97-AF65-F5344CB8AC3E}">
        <p14:creationId xmlns:p14="http://schemas.microsoft.com/office/powerpoint/2010/main" val="21457062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09600" y="71438"/>
            <a:ext cx="8207375" cy="1143000"/>
          </a:xfrm>
        </p:spPr>
        <p:txBody>
          <a:bodyPr/>
          <a:lstStyle/>
          <a:p>
            <a:pPr algn="ctr"/>
            <a:r>
              <a:rPr lang="en-US" sz="3600" dirty="0" smtClean="0"/>
              <a:t>Objectives of TEG-Guided Therapy </a:t>
            </a:r>
            <a:r>
              <a:rPr lang="en-US" sz="1600" dirty="0" smtClean="0"/>
              <a:t>(Cont.)</a:t>
            </a:r>
            <a:endParaRPr lang="en-US" sz="3600" dirty="0" smtClean="0"/>
          </a:p>
        </p:txBody>
      </p:sp>
      <p:sp>
        <p:nvSpPr>
          <p:cNvPr id="26627" name="Content Placeholder 2"/>
          <p:cNvSpPr>
            <a:spLocks noGrp="1"/>
          </p:cNvSpPr>
          <p:nvPr>
            <p:ph idx="1"/>
          </p:nvPr>
        </p:nvSpPr>
        <p:spPr/>
        <p:txBody>
          <a:bodyPr/>
          <a:lstStyle/>
          <a:p>
            <a:pPr eaLnBrk="1" hangingPunct="1"/>
            <a:r>
              <a:rPr lang="de-DE" sz="2800" dirty="0" smtClean="0"/>
              <a:t>To distinguish between anatomical and coagulopathic bleeding</a:t>
            </a:r>
          </a:p>
          <a:p>
            <a:pPr eaLnBrk="1" hangingPunct="1"/>
            <a:endParaRPr lang="de-DE" sz="800" dirty="0" smtClean="0"/>
          </a:p>
          <a:p>
            <a:pPr eaLnBrk="1" hangingPunct="1"/>
            <a:r>
              <a:rPr lang="de-DE" sz="2800" dirty="0" smtClean="0"/>
              <a:t>To distinguish primary from secondary fibrinolysis, including the consumptive phase</a:t>
            </a:r>
          </a:p>
          <a:p>
            <a:pPr eaLnBrk="1" hangingPunct="1"/>
            <a:endParaRPr lang="de-DE" sz="800" dirty="0" smtClean="0"/>
          </a:p>
          <a:p>
            <a:pPr eaLnBrk="1" hangingPunct="1"/>
            <a:r>
              <a:rPr lang="de-DE" sz="2800" dirty="0" smtClean="0"/>
              <a:t>To reduce the use of unnecessary blood products and reduce thrombotic complications</a:t>
            </a:r>
          </a:p>
          <a:p>
            <a:endParaRPr lang="en-US" dirty="0" smtClean="0"/>
          </a:p>
        </p:txBody>
      </p:sp>
    </p:spTree>
    <p:extLst>
      <p:ext uri="{BB962C8B-B14F-4D97-AF65-F5344CB8AC3E}">
        <p14:creationId xmlns:p14="http://schemas.microsoft.com/office/powerpoint/2010/main" val="1645822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9"/>
          <p:cNvPicPr>
            <a:picLocks noChangeAspect="1" noChangeArrowheads="1"/>
          </p:cNvPicPr>
          <p:nvPr/>
        </p:nvPicPr>
        <p:blipFill>
          <a:blip r:embed="rId2" cstate="print">
            <a:lum bright="-4000"/>
          </a:blip>
          <a:srcRect/>
          <a:stretch>
            <a:fillRect/>
          </a:stretch>
        </p:blipFill>
        <p:spPr bwMode="auto">
          <a:xfrm>
            <a:off x="457200" y="0"/>
            <a:ext cx="8534400" cy="6400800"/>
          </a:xfrm>
          <a:prstGeom prst="rect">
            <a:avLst/>
          </a:prstGeom>
          <a:noFill/>
          <a:ln w="9525" algn="ctr">
            <a:noFill/>
            <a:miter lim="800000"/>
            <a:headEnd/>
            <a:tailEnd/>
          </a:ln>
        </p:spPr>
      </p:pic>
      <p:sp>
        <p:nvSpPr>
          <p:cNvPr id="3" name="Line 10"/>
          <p:cNvSpPr>
            <a:spLocks noChangeShapeType="1"/>
          </p:cNvSpPr>
          <p:nvPr/>
        </p:nvSpPr>
        <p:spPr bwMode="auto">
          <a:xfrm flipH="1">
            <a:off x="685800" y="4064000"/>
            <a:ext cx="762000" cy="0"/>
          </a:xfrm>
          <a:prstGeom prst="line">
            <a:avLst/>
          </a:prstGeom>
          <a:noFill/>
          <a:ln w="9525">
            <a:solidFill>
              <a:schemeClr val="accent2">
                <a:lumMod val="75000"/>
              </a:schemeClr>
            </a:solidFill>
            <a:round/>
            <a:headEnd/>
            <a:tailEnd type="triangle" w="med" len="med"/>
          </a:ln>
        </p:spPr>
        <p:txBody>
          <a:bodyPr/>
          <a:lstStyle/>
          <a:p>
            <a:pPr>
              <a:defRPr/>
            </a:pPr>
            <a:endParaRPr lang="en-US" dirty="0">
              <a:latin typeface="Arial" pitchFamily="34" charset="0"/>
            </a:endParaRPr>
          </a:p>
        </p:txBody>
      </p:sp>
      <p:sp>
        <p:nvSpPr>
          <p:cNvPr id="30724" name="Line 11"/>
          <p:cNvSpPr>
            <a:spLocks noChangeShapeType="1"/>
          </p:cNvSpPr>
          <p:nvPr/>
        </p:nvSpPr>
        <p:spPr bwMode="auto">
          <a:xfrm>
            <a:off x="1676400" y="4051300"/>
            <a:ext cx="685800" cy="0"/>
          </a:xfrm>
          <a:prstGeom prst="line">
            <a:avLst/>
          </a:prstGeom>
          <a:noFill/>
          <a:ln w="9525">
            <a:solidFill>
              <a:srgbClr val="0070C0"/>
            </a:solidFill>
            <a:round/>
            <a:headEnd/>
            <a:tailEnd type="triangle" w="med" len="med"/>
          </a:ln>
        </p:spPr>
        <p:txBody>
          <a:bodyPr/>
          <a:lstStyle/>
          <a:p>
            <a:endParaRPr lang="en-US" dirty="0"/>
          </a:p>
        </p:txBody>
      </p:sp>
      <p:sp>
        <p:nvSpPr>
          <p:cNvPr id="30725" name="Rectangle 12"/>
          <p:cNvSpPr>
            <a:spLocks noChangeArrowheads="1"/>
          </p:cNvSpPr>
          <p:nvPr/>
        </p:nvSpPr>
        <p:spPr bwMode="auto">
          <a:xfrm>
            <a:off x="1371600" y="3878263"/>
            <a:ext cx="266700" cy="396875"/>
          </a:xfrm>
          <a:prstGeom prst="rect">
            <a:avLst/>
          </a:prstGeom>
          <a:noFill/>
          <a:ln w="9525">
            <a:noFill/>
            <a:miter lim="800000"/>
            <a:headEnd/>
            <a:tailEnd/>
          </a:ln>
        </p:spPr>
        <p:txBody>
          <a:bodyPr>
            <a:spAutoFit/>
          </a:bodyPr>
          <a:lstStyle/>
          <a:p>
            <a:pPr>
              <a:spcBef>
                <a:spcPct val="50000"/>
              </a:spcBef>
              <a:buFont typeface="Wingdings" pitchFamily="2" charset="2"/>
              <a:buNone/>
            </a:pPr>
            <a:r>
              <a:rPr lang="en-US" sz="2000" dirty="0">
                <a:solidFill>
                  <a:srgbClr val="969696"/>
                </a:solidFill>
              </a:rPr>
              <a:t>R</a:t>
            </a:r>
          </a:p>
        </p:txBody>
      </p:sp>
      <p:sp>
        <p:nvSpPr>
          <p:cNvPr id="30726" name="Text Box 15"/>
          <p:cNvSpPr txBox="1">
            <a:spLocks noChangeArrowheads="1"/>
          </p:cNvSpPr>
          <p:nvPr/>
        </p:nvSpPr>
        <p:spPr bwMode="auto">
          <a:xfrm>
            <a:off x="3657600" y="3352800"/>
            <a:ext cx="3086100" cy="400050"/>
          </a:xfrm>
          <a:prstGeom prst="rect">
            <a:avLst/>
          </a:prstGeom>
          <a:noFill/>
          <a:ln w="9525">
            <a:noFill/>
            <a:miter lim="800000"/>
            <a:headEnd/>
            <a:tailEnd/>
          </a:ln>
        </p:spPr>
        <p:txBody>
          <a:bodyPr>
            <a:spAutoFit/>
          </a:bodyPr>
          <a:lstStyle/>
          <a:p>
            <a:pPr>
              <a:spcBef>
                <a:spcPct val="50000"/>
              </a:spcBef>
              <a:buFont typeface="Wingdings" pitchFamily="2" charset="2"/>
              <a:buNone/>
            </a:pPr>
            <a:r>
              <a:rPr lang="en-US" sz="2000" b="1" dirty="0">
                <a:solidFill>
                  <a:srgbClr val="3366FF"/>
                </a:solidFill>
              </a:rPr>
              <a:t>= Platelet function</a:t>
            </a:r>
          </a:p>
        </p:txBody>
      </p:sp>
      <p:sp>
        <p:nvSpPr>
          <p:cNvPr id="30727" name="Text Box 16"/>
          <p:cNvSpPr txBox="1">
            <a:spLocks noChangeArrowheads="1"/>
          </p:cNvSpPr>
          <p:nvPr/>
        </p:nvSpPr>
        <p:spPr bwMode="auto">
          <a:xfrm>
            <a:off x="4495800" y="4114800"/>
            <a:ext cx="2819400" cy="461963"/>
          </a:xfrm>
          <a:prstGeom prst="rect">
            <a:avLst/>
          </a:prstGeom>
          <a:noFill/>
          <a:ln w="9525">
            <a:noFill/>
            <a:miter lim="800000"/>
            <a:headEnd/>
            <a:tailEnd/>
          </a:ln>
        </p:spPr>
        <p:txBody>
          <a:bodyPr>
            <a:spAutoFit/>
          </a:bodyPr>
          <a:lstStyle/>
          <a:p>
            <a:pPr>
              <a:spcBef>
                <a:spcPct val="50000"/>
              </a:spcBef>
              <a:buFont typeface="Wingdings" pitchFamily="2" charset="2"/>
              <a:buNone/>
            </a:pPr>
            <a:r>
              <a:rPr lang="en-US" b="1" dirty="0">
                <a:solidFill>
                  <a:srgbClr val="000000"/>
                </a:solidFill>
              </a:rPr>
              <a:t>G = Clot Strength</a:t>
            </a:r>
          </a:p>
        </p:txBody>
      </p:sp>
      <p:sp>
        <p:nvSpPr>
          <p:cNvPr id="34824" name="Text Box 17"/>
          <p:cNvSpPr txBox="1">
            <a:spLocks noChangeArrowheads="1"/>
          </p:cNvSpPr>
          <p:nvPr/>
        </p:nvSpPr>
        <p:spPr bwMode="auto">
          <a:xfrm>
            <a:off x="5664200" y="2205038"/>
            <a:ext cx="1803400" cy="461962"/>
          </a:xfrm>
          <a:prstGeom prst="rect">
            <a:avLst/>
          </a:prstGeom>
          <a:solidFill>
            <a:schemeClr val="bg1">
              <a:lumMod val="95000"/>
            </a:schemeClr>
          </a:solidFill>
          <a:ln w="9525">
            <a:noFill/>
            <a:miter lim="800000"/>
            <a:headEnd/>
            <a:tailEnd/>
          </a:ln>
        </p:spPr>
        <p:txBody>
          <a:bodyPr>
            <a:spAutoFit/>
          </a:bodyPr>
          <a:lstStyle/>
          <a:p>
            <a:pPr>
              <a:spcBef>
                <a:spcPct val="50000"/>
              </a:spcBef>
              <a:buFont typeface="Wingdings" pitchFamily="2" charset="2"/>
              <a:buNone/>
              <a:defRPr/>
            </a:pPr>
            <a:r>
              <a:rPr lang="en-US" b="1" dirty="0">
                <a:solidFill>
                  <a:srgbClr val="FF5050"/>
                </a:solidFill>
                <a:latin typeface="Arial" pitchFamily="34" charset="0"/>
              </a:rPr>
              <a:t>EPL, LY30</a:t>
            </a:r>
          </a:p>
        </p:txBody>
      </p:sp>
      <p:sp>
        <p:nvSpPr>
          <p:cNvPr id="30729" name="Line 18"/>
          <p:cNvSpPr>
            <a:spLocks noChangeShapeType="1"/>
          </p:cNvSpPr>
          <p:nvPr/>
        </p:nvSpPr>
        <p:spPr bwMode="auto">
          <a:xfrm>
            <a:off x="2743200" y="2247900"/>
            <a:ext cx="0" cy="1028700"/>
          </a:xfrm>
          <a:prstGeom prst="line">
            <a:avLst/>
          </a:prstGeom>
          <a:noFill/>
          <a:ln w="28575">
            <a:solidFill>
              <a:srgbClr val="605E00"/>
            </a:solidFill>
            <a:round/>
            <a:headEnd/>
            <a:tailEnd/>
          </a:ln>
        </p:spPr>
        <p:txBody>
          <a:bodyPr/>
          <a:lstStyle/>
          <a:p>
            <a:endParaRPr lang="en-US" dirty="0"/>
          </a:p>
        </p:txBody>
      </p:sp>
      <p:sp>
        <p:nvSpPr>
          <p:cNvPr id="30730" name="Line 19"/>
          <p:cNvSpPr>
            <a:spLocks noChangeShapeType="1"/>
          </p:cNvSpPr>
          <p:nvPr/>
        </p:nvSpPr>
        <p:spPr bwMode="auto">
          <a:xfrm>
            <a:off x="2362200" y="2298700"/>
            <a:ext cx="0" cy="1130300"/>
          </a:xfrm>
          <a:prstGeom prst="line">
            <a:avLst/>
          </a:prstGeom>
          <a:noFill/>
          <a:ln w="28575">
            <a:solidFill>
              <a:srgbClr val="605E00"/>
            </a:solidFill>
            <a:round/>
            <a:headEnd/>
            <a:tailEnd/>
          </a:ln>
        </p:spPr>
        <p:txBody>
          <a:bodyPr/>
          <a:lstStyle/>
          <a:p>
            <a:endParaRPr lang="en-US" dirty="0"/>
          </a:p>
        </p:txBody>
      </p:sp>
      <p:sp>
        <p:nvSpPr>
          <p:cNvPr id="30731" name="Line 20"/>
          <p:cNvSpPr>
            <a:spLocks noChangeShapeType="1"/>
          </p:cNvSpPr>
          <p:nvPr/>
        </p:nvSpPr>
        <p:spPr bwMode="auto">
          <a:xfrm>
            <a:off x="2171700" y="2362200"/>
            <a:ext cx="190500" cy="0"/>
          </a:xfrm>
          <a:prstGeom prst="line">
            <a:avLst/>
          </a:prstGeom>
          <a:noFill/>
          <a:ln w="19050">
            <a:solidFill>
              <a:srgbClr val="4D4D4D"/>
            </a:solidFill>
            <a:round/>
            <a:headEnd/>
            <a:tailEnd type="triangle" w="med" len="med"/>
          </a:ln>
        </p:spPr>
        <p:txBody>
          <a:bodyPr/>
          <a:lstStyle/>
          <a:p>
            <a:endParaRPr lang="en-US" dirty="0"/>
          </a:p>
        </p:txBody>
      </p:sp>
      <p:sp>
        <p:nvSpPr>
          <p:cNvPr id="30732" name="Line 21"/>
          <p:cNvSpPr>
            <a:spLocks noChangeShapeType="1"/>
          </p:cNvSpPr>
          <p:nvPr/>
        </p:nvSpPr>
        <p:spPr bwMode="auto">
          <a:xfrm flipH="1" flipV="1">
            <a:off x="2717800" y="2362200"/>
            <a:ext cx="177800" cy="0"/>
          </a:xfrm>
          <a:prstGeom prst="line">
            <a:avLst/>
          </a:prstGeom>
          <a:noFill/>
          <a:ln w="19050">
            <a:solidFill>
              <a:srgbClr val="4D4D4D"/>
            </a:solidFill>
            <a:round/>
            <a:headEnd/>
            <a:tailEnd type="triangle" w="med" len="med"/>
          </a:ln>
        </p:spPr>
        <p:txBody>
          <a:bodyPr/>
          <a:lstStyle/>
          <a:p>
            <a:endParaRPr lang="en-US" dirty="0"/>
          </a:p>
        </p:txBody>
      </p:sp>
      <p:sp>
        <p:nvSpPr>
          <p:cNvPr id="30733" name="Text Box 22"/>
          <p:cNvSpPr txBox="1">
            <a:spLocks noChangeArrowheads="1"/>
          </p:cNvSpPr>
          <p:nvPr/>
        </p:nvSpPr>
        <p:spPr bwMode="auto">
          <a:xfrm>
            <a:off x="2362200" y="2052638"/>
            <a:ext cx="317500" cy="461962"/>
          </a:xfrm>
          <a:prstGeom prst="rect">
            <a:avLst/>
          </a:prstGeom>
          <a:noFill/>
          <a:ln w="9525">
            <a:noFill/>
            <a:miter lim="800000"/>
            <a:headEnd/>
            <a:tailEnd/>
          </a:ln>
        </p:spPr>
        <p:txBody>
          <a:bodyPr>
            <a:spAutoFit/>
          </a:bodyPr>
          <a:lstStyle/>
          <a:p>
            <a:pPr>
              <a:spcBef>
                <a:spcPct val="50000"/>
              </a:spcBef>
              <a:buFont typeface="Wingdings" pitchFamily="2" charset="2"/>
              <a:buNone/>
            </a:pPr>
            <a:r>
              <a:rPr lang="en-US" dirty="0">
                <a:solidFill>
                  <a:srgbClr val="000000"/>
                </a:solidFill>
              </a:rPr>
              <a:t>K</a:t>
            </a:r>
          </a:p>
        </p:txBody>
      </p:sp>
      <p:sp>
        <p:nvSpPr>
          <p:cNvPr id="30734" name="Text Box 14"/>
          <p:cNvSpPr txBox="1">
            <a:spLocks noChangeArrowheads="1"/>
          </p:cNvSpPr>
          <p:nvPr/>
        </p:nvSpPr>
        <p:spPr bwMode="auto">
          <a:xfrm>
            <a:off x="0" y="4954588"/>
            <a:ext cx="4648200" cy="1077218"/>
          </a:xfrm>
          <a:prstGeom prst="rect">
            <a:avLst/>
          </a:prstGeom>
          <a:solidFill>
            <a:schemeClr val="bg1"/>
          </a:solidFill>
          <a:ln w="9525">
            <a:noFill/>
            <a:miter lim="800000"/>
            <a:headEnd/>
            <a:tailEnd/>
          </a:ln>
        </p:spPr>
        <p:txBody>
          <a:bodyPr>
            <a:spAutoFit/>
          </a:bodyPr>
          <a:lstStyle/>
          <a:p>
            <a:pPr>
              <a:spcBef>
                <a:spcPct val="50000"/>
              </a:spcBef>
              <a:buFont typeface="Wingdings" pitchFamily="2" charset="2"/>
              <a:buNone/>
            </a:pPr>
            <a:r>
              <a:rPr lang="en-US" sz="1600" dirty="0" smtClean="0">
                <a:solidFill>
                  <a:srgbClr val="000000"/>
                </a:solidFill>
                <a:cs typeface="Arial" charset="0"/>
              </a:rPr>
              <a:t>R </a:t>
            </a:r>
            <a:r>
              <a:rPr lang="en-US" sz="1600" dirty="0">
                <a:solidFill>
                  <a:srgbClr val="000000"/>
                </a:solidFill>
                <a:cs typeface="Arial" charset="0"/>
              </a:rPr>
              <a:t>= Reaction time to end of thrombin burst</a:t>
            </a:r>
          </a:p>
          <a:p>
            <a:pPr>
              <a:spcBef>
                <a:spcPct val="50000"/>
              </a:spcBef>
              <a:buFont typeface="Wingdings" pitchFamily="2" charset="2"/>
              <a:buNone/>
            </a:pPr>
            <a:r>
              <a:rPr lang="en-US" sz="1600" dirty="0">
                <a:solidFill>
                  <a:srgbClr val="000000"/>
                </a:solidFill>
                <a:cs typeface="Arial" charset="0"/>
              </a:rPr>
              <a:t>K = fibrin cross-linkage, fibrinogen function</a:t>
            </a:r>
          </a:p>
          <a:p>
            <a:pPr>
              <a:spcBef>
                <a:spcPct val="50000"/>
              </a:spcBef>
              <a:buFont typeface="Wingdings" pitchFamily="2" charset="2"/>
              <a:buNone/>
            </a:pPr>
            <a:r>
              <a:rPr lang="en-US" sz="1600" dirty="0">
                <a:solidFill>
                  <a:srgbClr val="000000"/>
                </a:solidFill>
                <a:cs typeface="Arial" charset="0"/>
              </a:rPr>
              <a:t>Angle = fibrinogen function</a:t>
            </a:r>
          </a:p>
        </p:txBody>
      </p:sp>
      <p:sp>
        <p:nvSpPr>
          <p:cNvPr id="30735" name="Text Box 24"/>
          <p:cNvSpPr txBox="1">
            <a:spLocks noChangeArrowheads="1"/>
          </p:cNvSpPr>
          <p:nvPr/>
        </p:nvSpPr>
        <p:spPr bwMode="auto">
          <a:xfrm>
            <a:off x="4470400" y="4954588"/>
            <a:ext cx="4673600" cy="1446212"/>
          </a:xfrm>
          <a:prstGeom prst="rect">
            <a:avLst/>
          </a:prstGeom>
          <a:solidFill>
            <a:schemeClr val="bg1"/>
          </a:solidFill>
          <a:ln w="9525">
            <a:noFill/>
            <a:miter lim="800000"/>
            <a:headEnd/>
            <a:tailEnd/>
          </a:ln>
        </p:spPr>
        <p:txBody>
          <a:bodyPr>
            <a:spAutoFit/>
          </a:bodyPr>
          <a:lstStyle/>
          <a:p>
            <a:pPr>
              <a:spcBef>
                <a:spcPct val="50000"/>
              </a:spcBef>
              <a:buFont typeface="Wingdings" pitchFamily="2" charset="2"/>
              <a:buNone/>
            </a:pPr>
            <a:r>
              <a:rPr lang="en-US" sz="1600" dirty="0">
                <a:solidFill>
                  <a:srgbClr val="000000"/>
                </a:solidFill>
                <a:cs typeface="Arial" charset="0"/>
              </a:rPr>
              <a:t>MA = platelet function in mm</a:t>
            </a:r>
          </a:p>
          <a:p>
            <a:pPr>
              <a:spcBef>
                <a:spcPct val="50000"/>
              </a:spcBef>
              <a:buFont typeface="Wingdings" pitchFamily="2" charset="2"/>
              <a:buNone/>
            </a:pPr>
            <a:r>
              <a:rPr lang="en-US" sz="1600" dirty="0">
                <a:solidFill>
                  <a:srgbClr val="000000"/>
                </a:solidFill>
                <a:cs typeface="Arial" charset="0"/>
              </a:rPr>
              <a:t>G = MA converted to Kdynes/cm</a:t>
            </a:r>
            <a:r>
              <a:rPr lang="en-US" sz="1600" baseline="30000" dirty="0">
                <a:solidFill>
                  <a:srgbClr val="000000"/>
                </a:solidFill>
                <a:cs typeface="Arial" charset="0"/>
              </a:rPr>
              <a:t>2</a:t>
            </a:r>
          </a:p>
          <a:p>
            <a:pPr>
              <a:spcBef>
                <a:spcPct val="50000"/>
              </a:spcBef>
              <a:buFont typeface="Wingdings" pitchFamily="2" charset="2"/>
              <a:buNone/>
            </a:pPr>
            <a:r>
              <a:rPr lang="en-US" sz="1600" dirty="0">
                <a:solidFill>
                  <a:srgbClr val="000000"/>
                </a:solidFill>
                <a:cs typeface="Arial" charset="0"/>
              </a:rPr>
              <a:t>EPL = Estimated Percent Lysis, clot breakdown</a:t>
            </a:r>
          </a:p>
          <a:p>
            <a:pPr>
              <a:spcBef>
                <a:spcPct val="50000"/>
              </a:spcBef>
              <a:buFont typeface="Wingdings" pitchFamily="2" charset="2"/>
              <a:buNone/>
            </a:pPr>
            <a:r>
              <a:rPr lang="en-US" sz="1600" dirty="0">
                <a:solidFill>
                  <a:srgbClr val="000000"/>
                </a:solidFill>
                <a:cs typeface="Arial" charset="0"/>
              </a:rPr>
              <a:t>LY30 = Lysis 30 minutes after MA reached</a:t>
            </a:r>
          </a:p>
        </p:txBody>
      </p:sp>
      <p:sp>
        <p:nvSpPr>
          <p:cNvPr id="18" name="TextBox 18"/>
          <p:cNvSpPr txBox="1">
            <a:spLocks noChangeArrowheads="1"/>
          </p:cNvSpPr>
          <p:nvPr/>
        </p:nvSpPr>
        <p:spPr bwMode="auto">
          <a:xfrm>
            <a:off x="762000" y="4267200"/>
            <a:ext cx="2438400" cy="695325"/>
          </a:xfrm>
          <a:prstGeom prst="rect">
            <a:avLst/>
          </a:prstGeom>
          <a:solidFill>
            <a:schemeClr val="bg1">
              <a:lumMod val="95000"/>
            </a:schemeClr>
          </a:solidFill>
          <a:ln w="9525">
            <a:noFill/>
            <a:miter lim="800000"/>
            <a:headEnd/>
            <a:tailEnd/>
          </a:ln>
        </p:spPr>
        <p:txBody>
          <a:bodyPr>
            <a:spAutoFit/>
          </a:bodyPr>
          <a:lstStyle/>
          <a:p>
            <a:pPr>
              <a:buFont typeface="Wingdings" pitchFamily="2" charset="2"/>
              <a:buNone/>
              <a:defRPr/>
            </a:pPr>
            <a:r>
              <a:rPr lang="en-US" sz="1800" dirty="0">
                <a:solidFill>
                  <a:schemeClr val="bg1">
                    <a:lumMod val="65000"/>
                  </a:schemeClr>
                </a:solidFill>
                <a:latin typeface="Arial" pitchFamily="34" charset="0"/>
              </a:rPr>
              <a:t>    </a:t>
            </a:r>
          </a:p>
          <a:p>
            <a:pPr>
              <a:buFont typeface="Wingdings" pitchFamily="2" charset="2"/>
              <a:buNone/>
              <a:defRPr/>
            </a:pPr>
            <a:endParaRPr lang="en-US" sz="1800" dirty="0">
              <a:solidFill>
                <a:schemeClr val="bg1">
                  <a:lumMod val="65000"/>
                </a:schemeClr>
              </a:solidFill>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p:cNvSpPr>
          <p:nvPr>
            <p:ph type="title" idx="4294967295"/>
          </p:nvPr>
        </p:nvSpPr>
        <p:spPr>
          <a:xfrm>
            <a:off x="833368" y="390157"/>
            <a:ext cx="7820025" cy="806595"/>
          </a:xfrm>
        </p:spPr>
        <p:txBody>
          <a:bodyPr>
            <a:normAutofit/>
          </a:bodyPr>
          <a:lstStyle/>
          <a:p>
            <a:r>
              <a:rPr lang="en-US" sz="3200" b="1" dirty="0" smtClean="0"/>
              <a:t>Hemostasis Monitoring with TEG</a:t>
            </a:r>
            <a:endParaRPr lang="en-US" sz="3200" b="1" dirty="0" smtClean="0">
              <a:solidFill>
                <a:schemeClr val="bg1"/>
              </a:solidFill>
            </a:endParaRPr>
          </a:p>
        </p:txBody>
      </p:sp>
      <p:grpSp>
        <p:nvGrpSpPr>
          <p:cNvPr id="2" name="Group 4"/>
          <p:cNvGrpSpPr/>
          <p:nvPr/>
        </p:nvGrpSpPr>
        <p:grpSpPr>
          <a:xfrm>
            <a:off x="270025" y="1484784"/>
            <a:ext cx="8524725" cy="4728062"/>
            <a:chOff x="171450" y="1371600"/>
            <a:chExt cx="8775701" cy="5210179"/>
          </a:xfrm>
        </p:grpSpPr>
        <p:pic>
          <p:nvPicPr>
            <p:cNvPr id="6" name="Picture 2" descr="Clot process"/>
            <p:cNvPicPr>
              <a:picLocks noGrp="1" noChangeAspect="1" noChangeArrowheads="1"/>
            </p:cNvPicPr>
            <p:nvPr>
              <p:ph sz="half" idx="1"/>
            </p:nvPr>
          </p:nvPicPr>
          <p:blipFill>
            <a:blip r:embed="rId2" cstate="print"/>
            <a:srcRect/>
            <a:stretch>
              <a:fillRect/>
            </a:stretch>
          </p:blipFill>
          <p:spPr>
            <a:xfrm>
              <a:off x="1382713" y="1371600"/>
              <a:ext cx="5989637" cy="2316163"/>
            </a:xfrm>
            <a:noFill/>
          </p:spPr>
        </p:pic>
        <p:sp>
          <p:nvSpPr>
            <p:cNvPr id="7" name="Oval 5"/>
            <p:cNvSpPr>
              <a:spLocks noChangeArrowheads="1"/>
            </p:cNvSpPr>
            <p:nvPr/>
          </p:nvSpPr>
          <p:spPr bwMode="auto">
            <a:xfrm>
              <a:off x="3262313" y="4189413"/>
              <a:ext cx="109537" cy="107950"/>
            </a:xfrm>
            <a:prstGeom prst="ellipse">
              <a:avLst/>
            </a:prstGeom>
            <a:solidFill>
              <a:srgbClr val="000000"/>
            </a:solidFill>
            <a:ln w="9525">
              <a:solidFill>
                <a:srgbClr val="000000"/>
              </a:solidFill>
              <a:round/>
              <a:headEnd/>
              <a:tailEnd/>
            </a:ln>
          </p:spPr>
          <p:txBody>
            <a:bodyPr wrap="none" anchor="ctr"/>
            <a:lstStyle/>
            <a:p>
              <a:endParaRPr lang="en-US" dirty="0">
                <a:cs typeface="ヒラギノ角ゴ Pro W3"/>
              </a:endParaRPr>
            </a:p>
          </p:txBody>
        </p:sp>
        <p:sp>
          <p:nvSpPr>
            <p:cNvPr id="8" name="Line 6"/>
            <p:cNvSpPr>
              <a:spLocks noChangeShapeType="1"/>
            </p:cNvSpPr>
            <p:nvPr/>
          </p:nvSpPr>
          <p:spPr bwMode="auto">
            <a:xfrm>
              <a:off x="2705100" y="4235450"/>
              <a:ext cx="3970338" cy="0"/>
            </a:xfrm>
            <a:prstGeom prst="line">
              <a:avLst/>
            </a:prstGeom>
            <a:noFill/>
            <a:ln w="19050">
              <a:solidFill>
                <a:srgbClr val="000000"/>
              </a:solidFill>
              <a:prstDash val="dash"/>
              <a:round/>
              <a:headEnd/>
              <a:tailEnd type="arrow" w="med" len="med"/>
            </a:ln>
          </p:spPr>
          <p:txBody>
            <a:bodyPr/>
            <a:lstStyle/>
            <a:p>
              <a:endParaRPr lang="en-US" dirty="0"/>
            </a:p>
          </p:txBody>
        </p:sp>
        <p:sp>
          <p:nvSpPr>
            <p:cNvPr id="9" name="Text Box 7"/>
            <p:cNvSpPr txBox="1">
              <a:spLocks noChangeArrowheads="1"/>
            </p:cNvSpPr>
            <p:nvPr/>
          </p:nvSpPr>
          <p:spPr bwMode="auto">
            <a:xfrm>
              <a:off x="2844800" y="4668838"/>
              <a:ext cx="788988" cy="517525"/>
            </a:xfrm>
            <a:prstGeom prst="rect">
              <a:avLst/>
            </a:prstGeom>
            <a:noFill/>
            <a:ln w="9525">
              <a:noFill/>
              <a:miter lim="800000"/>
              <a:headEnd/>
              <a:tailEnd/>
            </a:ln>
          </p:spPr>
          <p:txBody>
            <a:bodyPr>
              <a:spAutoFit/>
            </a:bodyPr>
            <a:lstStyle/>
            <a:p>
              <a:pPr algn="ctr"/>
              <a:r>
                <a:rPr lang="en-US" sz="1400" b="1" dirty="0">
                  <a:solidFill>
                    <a:schemeClr val="accent1"/>
                  </a:solidFill>
                  <a:cs typeface="ヒラギノ角ゴ Pro W3"/>
                </a:rPr>
                <a:t>PT/INR</a:t>
              </a:r>
            </a:p>
            <a:p>
              <a:pPr algn="ctr"/>
              <a:r>
                <a:rPr lang="en-US" sz="1400" b="1" dirty="0">
                  <a:solidFill>
                    <a:schemeClr val="accent1"/>
                  </a:solidFill>
                  <a:cs typeface="ヒラギノ角ゴ Pro W3"/>
                </a:rPr>
                <a:t>PTT</a:t>
              </a:r>
            </a:p>
          </p:txBody>
        </p:sp>
        <p:sp>
          <p:nvSpPr>
            <p:cNvPr id="10" name="Oval 8"/>
            <p:cNvSpPr>
              <a:spLocks noChangeArrowheads="1"/>
            </p:cNvSpPr>
            <p:nvPr/>
          </p:nvSpPr>
          <p:spPr bwMode="auto">
            <a:xfrm>
              <a:off x="3819525" y="4165600"/>
              <a:ext cx="109538" cy="109538"/>
            </a:xfrm>
            <a:prstGeom prst="ellipse">
              <a:avLst/>
            </a:prstGeom>
            <a:solidFill>
              <a:srgbClr val="000000"/>
            </a:solidFill>
            <a:ln w="9525">
              <a:solidFill>
                <a:srgbClr val="000000"/>
              </a:solidFill>
              <a:round/>
              <a:headEnd/>
              <a:tailEnd/>
            </a:ln>
          </p:spPr>
          <p:txBody>
            <a:bodyPr wrap="none" anchor="ctr"/>
            <a:lstStyle/>
            <a:p>
              <a:endParaRPr lang="en-US" dirty="0">
                <a:cs typeface="ヒラギノ角ゴ Pro W3"/>
              </a:endParaRPr>
            </a:p>
          </p:txBody>
        </p:sp>
        <p:sp>
          <p:nvSpPr>
            <p:cNvPr id="11" name="Text Box 9"/>
            <p:cNvSpPr txBox="1">
              <a:spLocks noChangeArrowheads="1"/>
            </p:cNvSpPr>
            <p:nvPr/>
          </p:nvSpPr>
          <p:spPr bwMode="auto">
            <a:xfrm>
              <a:off x="3219450" y="5003800"/>
              <a:ext cx="1323975" cy="517525"/>
            </a:xfrm>
            <a:prstGeom prst="rect">
              <a:avLst/>
            </a:prstGeom>
            <a:noFill/>
            <a:ln w="9525">
              <a:noFill/>
              <a:miter lim="800000"/>
              <a:headEnd/>
              <a:tailEnd/>
            </a:ln>
          </p:spPr>
          <p:txBody>
            <a:bodyPr>
              <a:spAutoFit/>
            </a:bodyPr>
            <a:lstStyle/>
            <a:p>
              <a:pPr algn="ctr"/>
              <a:r>
                <a:rPr lang="en-US" sz="1400" b="1" dirty="0">
                  <a:solidFill>
                    <a:schemeClr val="accent1"/>
                  </a:solidFill>
                  <a:cs typeface="ヒラギノ角ゴ Pro W3"/>
                </a:rPr>
                <a:t>Bleeding </a:t>
              </a:r>
            </a:p>
            <a:p>
              <a:pPr algn="ctr"/>
              <a:r>
                <a:rPr lang="en-US" sz="1400" b="1" dirty="0">
                  <a:solidFill>
                    <a:schemeClr val="accent1"/>
                  </a:solidFill>
                  <a:cs typeface="ヒラギノ角ゴ Pro W3"/>
                </a:rPr>
                <a:t>Time</a:t>
              </a:r>
            </a:p>
          </p:txBody>
        </p:sp>
        <p:sp>
          <p:nvSpPr>
            <p:cNvPr id="12" name="Oval 10"/>
            <p:cNvSpPr>
              <a:spLocks noChangeArrowheads="1"/>
            </p:cNvSpPr>
            <p:nvPr/>
          </p:nvSpPr>
          <p:spPr bwMode="auto">
            <a:xfrm>
              <a:off x="5422900" y="4165600"/>
              <a:ext cx="107950" cy="109538"/>
            </a:xfrm>
            <a:prstGeom prst="ellipse">
              <a:avLst/>
            </a:prstGeom>
            <a:solidFill>
              <a:schemeClr val="tx1"/>
            </a:solidFill>
            <a:ln w="9525">
              <a:solidFill>
                <a:srgbClr val="000000"/>
              </a:solidFill>
              <a:round/>
              <a:headEnd/>
              <a:tailEnd/>
            </a:ln>
          </p:spPr>
          <p:txBody>
            <a:bodyPr wrap="none" anchor="ctr"/>
            <a:lstStyle/>
            <a:p>
              <a:pPr algn="ctr"/>
              <a:endParaRPr lang="en-US" dirty="0">
                <a:cs typeface="ヒラギノ角ゴ Pro W3"/>
              </a:endParaRPr>
            </a:p>
          </p:txBody>
        </p:sp>
        <p:sp>
          <p:nvSpPr>
            <p:cNvPr id="13" name="Text Box 11"/>
            <p:cNvSpPr txBox="1">
              <a:spLocks noChangeArrowheads="1"/>
            </p:cNvSpPr>
            <p:nvPr/>
          </p:nvSpPr>
          <p:spPr bwMode="auto">
            <a:xfrm>
              <a:off x="5049838" y="5033963"/>
              <a:ext cx="1119109" cy="624055"/>
            </a:xfrm>
            <a:prstGeom prst="rect">
              <a:avLst/>
            </a:prstGeom>
            <a:noFill/>
            <a:ln w="9525">
              <a:noFill/>
              <a:miter lim="800000"/>
              <a:headEnd/>
              <a:tailEnd/>
            </a:ln>
          </p:spPr>
          <p:txBody>
            <a:bodyPr wrap="square">
              <a:spAutoFit/>
            </a:bodyPr>
            <a:lstStyle/>
            <a:p>
              <a:pPr algn="ctr"/>
              <a:r>
                <a:rPr lang="en-US" sz="1400" b="1" dirty="0">
                  <a:solidFill>
                    <a:schemeClr val="accent1"/>
                  </a:solidFill>
                  <a:cs typeface="ヒラギノ角ゴ Pro W3"/>
                </a:rPr>
                <a:t>D-dimer</a:t>
              </a:r>
            </a:p>
            <a:p>
              <a:pPr algn="ctr"/>
              <a:r>
                <a:rPr lang="en-US" sz="1400" b="1" dirty="0">
                  <a:solidFill>
                    <a:schemeClr val="accent1"/>
                  </a:solidFill>
                  <a:cs typeface="ヒラギノ角ゴ Pro W3"/>
                </a:rPr>
                <a:t>FDP</a:t>
              </a:r>
            </a:p>
          </p:txBody>
        </p:sp>
        <p:sp>
          <p:nvSpPr>
            <p:cNvPr id="14" name="Text Box 12"/>
            <p:cNvSpPr txBox="1">
              <a:spLocks noChangeArrowheads="1"/>
            </p:cNvSpPr>
            <p:nvPr/>
          </p:nvSpPr>
          <p:spPr bwMode="auto">
            <a:xfrm>
              <a:off x="3951288" y="4456113"/>
              <a:ext cx="1322387" cy="517525"/>
            </a:xfrm>
            <a:prstGeom prst="rect">
              <a:avLst/>
            </a:prstGeom>
            <a:noFill/>
            <a:ln w="9525">
              <a:noFill/>
              <a:miter lim="800000"/>
              <a:headEnd/>
              <a:tailEnd/>
            </a:ln>
          </p:spPr>
          <p:txBody>
            <a:bodyPr>
              <a:spAutoFit/>
            </a:bodyPr>
            <a:lstStyle/>
            <a:p>
              <a:pPr algn="ctr"/>
              <a:r>
                <a:rPr lang="en-US" sz="1400" b="1" dirty="0">
                  <a:solidFill>
                    <a:schemeClr val="accent1"/>
                  </a:solidFill>
                  <a:cs typeface="ヒラギノ角ゴ Pro W3"/>
                </a:rPr>
                <a:t>Platelet Count</a:t>
              </a:r>
            </a:p>
          </p:txBody>
        </p:sp>
        <p:sp>
          <p:nvSpPr>
            <p:cNvPr id="15" name="Line 13"/>
            <p:cNvSpPr>
              <a:spLocks noChangeShapeType="1"/>
            </p:cNvSpPr>
            <p:nvPr/>
          </p:nvSpPr>
          <p:spPr bwMode="auto">
            <a:xfrm flipV="1">
              <a:off x="3321050" y="4375150"/>
              <a:ext cx="0" cy="279400"/>
            </a:xfrm>
            <a:prstGeom prst="line">
              <a:avLst/>
            </a:prstGeom>
            <a:noFill/>
            <a:ln w="28575">
              <a:solidFill>
                <a:srgbClr val="000000"/>
              </a:solidFill>
              <a:round/>
              <a:headEnd/>
              <a:tailEnd type="triangle" w="med" len="med"/>
            </a:ln>
          </p:spPr>
          <p:txBody>
            <a:bodyPr/>
            <a:lstStyle/>
            <a:p>
              <a:endParaRPr lang="en-US" dirty="0"/>
            </a:p>
          </p:txBody>
        </p:sp>
        <p:sp>
          <p:nvSpPr>
            <p:cNvPr id="16" name="Line 14"/>
            <p:cNvSpPr>
              <a:spLocks noChangeShapeType="1"/>
            </p:cNvSpPr>
            <p:nvPr/>
          </p:nvSpPr>
          <p:spPr bwMode="auto">
            <a:xfrm flipV="1">
              <a:off x="3876675" y="4310063"/>
              <a:ext cx="0" cy="750887"/>
            </a:xfrm>
            <a:prstGeom prst="line">
              <a:avLst/>
            </a:prstGeom>
            <a:noFill/>
            <a:ln w="28575">
              <a:solidFill>
                <a:srgbClr val="000000"/>
              </a:solidFill>
              <a:round/>
              <a:headEnd/>
              <a:tailEnd type="triangle" w="med" len="med"/>
            </a:ln>
          </p:spPr>
          <p:txBody>
            <a:bodyPr/>
            <a:lstStyle/>
            <a:p>
              <a:endParaRPr lang="en-US" dirty="0"/>
            </a:p>
          </p:txBody>
        </p:sp>
        <p:sp>
          <p:nvSpPr>
            <p:cNvPr id="17" name="Line 15"/>
            <p:cNvSpPr>
              <a:spLocks noChangeShapeType="1"/>
            </p:cNvSpPr>
            <p:nvPr/>
          </p:nvSpPr>
          <p:spPr bwMode="auto">
            <a:xfrm flipH="1" flipV="1">
              <a:off x="4029075" y="3236913"/>
              <a:ext cx="576263" cy="1265237"/>
            </a:xfrm>
            <a:prstGeom prst="line">
              <a:avLst/>
            </a:prstGeom>
            <a:noFill/>
            <a:ln w="28575">
              <a:solidFill>
                <a:srgbClr val="000000"/>
              </a:solidFill>
              <a:round/>
              <a:headEnd/>
              <a:tailEnd type="triangle" w="med" len="med"/>
            </a:ln>
          </p:spPr>
          <p:txBody>
            <a:bodyPr/>
            <a:lstStyle/>
            <a:p>
              <a:endParaRPr lang="en-US" dirty="0"/>
            </a:p>
          </p:txBody>
        </p:sp>
        <p:sp>
          <p:nvSpPr>
            <p:cNvPr id="18" name="Line 16"/>
            <p:cNvSpPr>
              <a:spLocks noChangeShapeType="1"/>
            </p:cNvSpPr>
            <p:nvPr/>
          </p:nvSpPr>
          <p:spPr bwMode="auto">
            <a:xfrm flipH="1" flipV="1">
              <a:off x="4638675" y="3400425"/>
              <a:ext cx="787400" cy="728663"/>
            </a:xfrm>
            <a:prstGeom prst="line">
              <a:avLst/>
            </a:prstGeom>
            <a:noFill/>
            <a:ln w="28575">
              <a:solidFill>
                <a:srgbClr val="000000"/>
              </a:solidFill>
              <a:round/>
              <a:headEnd/>
              <a:tailEnd type="triangle" w="med" len="med"/>
            </a:ln>
          </p:spPr>
          <p:txBody>
            <a:bodyPr/>
            <a:lstStyle/>
            <a:p>
              <a:endParaRPr lang="en-US" dirty="0"/>
            </a:p>
          </p:txBody>
        </p:sp>
        <p:sp>
          <p:nvSpPr>
            <p:cNvPr id="19" name="AutoShape 18"/>
            <p:cNvSpPr>
              <a:spLocks/>
            </p:cNvSpPr>
            <p:nvPr/>
          </p:nvSpPr>
          <p:spPr bwMode="auto">
            <a:xfrm rot="1228794">
              <a:off x="3624263" y="2474913"/>
              <a:ext cx="377825" cy="1241425"/>
            </a:xfrm>
            <a:prstGeom prst="rightBrace">
              <a:avLst>
                <a:gd name="adj1" fmla="val 27381"/>
                <a:gd name="adj2" fmla="val 50000"/>
              </a:avLst>
            </a:prstGeom>
            <a:noFill/>
            <a:ln w="28575">
              <a:solidFill>
                <a:schemeClr val="accent1"/>
              </a:solidFill>
              <a:round/>
              <a:headEnd/>
              <a:tailEnd/>
            </a:ln>
          </p:spPr>
          <p:txBody>
            <a:bodyPr wrap="none" anchor="ctr"/>
            <a:lstStyle/>
            <a:p>
              <a:pPr algn="ctr"/>
              <a:endParaRPr lang="en-US" dirty="0">
                <a:solidFill>
                  <a:schemeClr val="accent1"/>
                </a:solidFill>
                <a:cs typeface="ヒラギノ角ゴ Pro W3"/>
              </a:endParaRPr>
            </a:p>
          </p:txBody>
        </p:sp>
        <p:sp>
          <p:nvSpPr>
            <p:cNvPr id="20" name="AutoShape 19"/>
            <p:cNvSpPr>
              <a:spLocks/>
            </p:cNvSpPr>
            <p:nvPr/>
          </p:nvSpPr>
          <p:spPr bwMode="auto">
            <a:xfrm>
              <a:off x="6745288" y="4235450"/>
              <a:ext cx="349250" cy="1327150"/>
            </a:xfrm>
            <a:prstGeom prst="rightBrace">
              <a:avLst>
                <a:gd name="adj1" fmla="val 31667"/>
                <a:gd name="adj2" fmla="val 50000"/>
              </a:avLst>
            </a:prstGeom>
            <a:noFill/>
            <a:ln w="28575">
              <a:solidFill>
                <a:schemeClr val="tx1"/>
              </a:solidFill>
              <a:round/>
              <a:headEnd/>
              <a:tailEnd/>
            </a:ln>
          </p:spPr>
          <p:txBody>
            <a:bodyPr wrap="none" anchor="ctr"/>
            <a:lstStyle/>
            <a:p>
              <a:endParaRPr lang="en-US" dirty="0">
                <a:cs typeface="ヒラギノ角ゴ Pro W3"/>
              </a:endParaRPr>
            </a:p>
          </p:txBody>
        </p:sp>
        <p:sp>
          <p:nvSpPr>
            <p:cNvPr id="21" name="Text Box 20"/>
            <p:cNvSpPr txBox="1">
              <a:spLocks noChangeArrowheads="1"/>
            </p:cNvSpPr>
            <p:nvPr/>
          </p:nvSpPr>
          <p:spPr bwMode="auto">
            <a:xfrm>
              <a:off x="7164388" y="4570413"/>
              <a:ext cx="417512" cy="701675"/>
            </a:xfrm>
            <a:prstGeom prst="rect">
              <a:avLst/>
            </a:prstGeom>
            <a:noFill/>
            <a:ln w="9525">
              <a:noFill/>
              <a:miter lim="800000"/>
              <a:headEnd/>
              <a:tailEnd/>
            </a:ln>
          </p:spPr>
          <p:txBody>
            <a:bodyPr>
              <a:spAutoFit/>
            </a:bodyPr>
            <a:lstStyle/>
            <a:p>
              <a:pPr algn="l">
                <a:buFont typeface="Symbol" pitchFamily="18" charset="2"/>
                <a:buChar char="S"/>
              </a:pPr>
              <a:r>
                <a:rPr lang="en-US" sz="4000" dirty="0">
                  <a:cs typeface="ヒラギノ角ゴ Pro W3"/>
                  <a:sym typeface="Symbol" pitchFamily="18" charset="2"/>
                </a:rPr>
                <a:t> </a:t>
              </a:r>
            </a:p>
          </p:txBody>
        </p:sp>
        <p:sp>
          <p:nvSpPr>
            <p:cNvPr id="22" name="Text Box 21"/>
            <p:cNvSpPr txBox="1">
              <a:spLocks noChangeArrowheads="1"/>
            </p:cNvSpPr>
            <p:nvPr/>
          </p:nvSpPr>
          <p:spPr bwMode="auto">
            <a:xfrm>
              <a:off x="7497763" y="4584700"/>
              <a:ext cx="1416050" cy="641350"/>
            </a:xfrm>
            <a:prstGeom prst="rect">
              <a:avLst/>
            </a:prstGeom>
            <a:noFill/>
            <a:ln w="9525">
              <a:noFill/>
              <a:miter lim="800000"/>
              <a:headEnd/>
              <a:tailEnd/>
            </a:ln>
          </p:spPr>
          <p:txBody>
            <a:bodyPr wrap="none">
              <a:spAutoFit/>
            </a:bodyPr>
            <a:lstStyle/>
            <a:p>
              <a:pPr algn="l"/>
              <a:r>
                <a:rPr lang="en-US" b="1" dirty="0">
                  <a:solidFill>
                    <a:schemeClr val="accent1"/>
                  </a:solidFill>
                  <a:cs typeface="ヒラギノ角ゴ Pro W3"/>
                </a:rPr>
                <a:t>Hemostatic</a:t>
              </a:r>
            </a:p>
            <a:p>
              <a:pPr algn="l"/>
              <a:r>
                <a:rPr lang="en-US" b="1" dirty="0">
                  <a:solidFill>
                    <a:schemeClr val="accent1"/>
                  </a:solidFill>
                  <a:cs typeface="ヒラギノ角ゴ Pro W3"/>
                </a:rPr>
                <a:t>status</a:t>
              </a:r>
            </a:p>
          </p:txBody>
        </p:sp>
        <p:sp>
          <p:nvSpPr>
            <p:cNvPr id="23" name="AutoShape 22"/>
            <p:cNvSpPr>
              <a:spLocks/>
            </p:cNvSpPr>
            <p:nvPr/>
          </p:nvSpPr>
          <p:spPr bwMode="auto">
            <a:xfrm rot="7667823">
              <a:off x="4558507" y="2162969"/>
              <a:ext cx="411162" cy="2025650"/>
            </a:xfrm>
            <a:prstGeom prst="rightBrace">
              <a:avLst>
                <a:gd name="adj1" fmla="val 41055"/>
                <a:gd name="adj2" fmla="val 50000"/>
              </a:avLst>
            </a:prstGeom>
            <a:noFill/>
            <a:ln w="28575">
              <a:solidFill>
                <a:schemeClr val="accent1"/>
              </a:solidFill>
              <a:round/>
              <a:headEnd/>
              <a:tailEnd/>
            </a:ln>
          </p:spPr>
          <p:txBody>
            <a:bodyPr rot="10800000" vert="eaVert" wrap="none" anchor="ctr"/>
            <a:lstStyle/>
            <a:p>
              <a:pPr algn="ctr"/>
              <a:endParaRPr lang="en-US" dirty="0">
                <a:cs typeface="ヒラギノ角ゴ Pro W3"/>
              </a:endParaRPr>
            </a:p>
          </p:txBody>
        </p:sp>
        <p:sp>
          <p:nvSpPr>
            <p:cNvPr id="24" name="Line 23"/>
            <p:cNvSpPr>
              <a:spLocks noChangeShapeType="1"/>
            </p:cNvSpPr>
            <p:nvPr/>
          </p:nvSpPr>
          <p:spPr bwMode="auto">
            <a:xfrm flipV="1">
              <a:off x="5478463" y="4318000"/>
              <a:ext cx="0" cy="750888"/>
            </a:xfrm>
            <a:prstGeom prst="line">
              <a:avLst/>
            </a:prstGeom>
            <a:noFill/>
            <a:ln w="28575">
              <a:solidFill>
                <a:srgbClr val="000000"/>
              </a:solidFill>
              <a:round/>
              <a:headEnd/>
              <a:tailEnd type="triangle" w="med" len="med"/>
            </a:ln>
          </p:spPr>
          <p:txBody>
            <a:bodyPr/>
            <a:lstStyle/>
            <a:p>
              <a:endParaRPr lang="en-US" dirty="0"/>
            </a:p>
          </p:txBody>
        </p:sp>
        <p:grpSp>
          <p:nvGrpSpPr>
            <p:cNvPr id="3" name="Group 25"/>
            <p:cNvGrpSpPr>
              <a:grpSpLocks/>
            </p:cNvGrpSpPr>
            <p:nvPr/>
          </p:nvGrpSpPr>
          <p:grpSpPr bwMode="auto">
            <a:xfrm>
              <a:off x="171450" y="5562603"/>
              <a:ext cx="8775701" cy="1019176"/>
              <a:chOff x="108" y="2945"/>
              <a:chExt cx="5528" cy="642"/>
            </a:xfrm>
          </p:grpSpPr>
          <p:sp>
            <p:nvSpPr>
              <p:cNvPr id="26" name="Text Box 26"/>
              <p:cNvSpPr txBox="1">
                <a:spLocks noChangeArrowheads="1"/>
              </p:cNvSpPr>
              <p:nvPr/>
            </p:nvSpPr>
            <p:spPr bwMode="auto">
              <a:xfrm>
                <a:off x="108" y="2946"/>
                <a:ext cx="957" cy="641"/>
              </a:xfrm>
              <a:prstGeom prst="rect">
                <a:avLst/>
              </a:prstGeom>
              <a:noFill/>
              <a:ln w="28575">
                <a:solidFill>
                  <a:srgbClr val="C0C0C0"/>
                </a:solidFill>
                <a:miter lim="800000"/>
                <a:headEnd/>
                <a:tailEnd/>
              </a:ln>
            </p:spPr>
            <p:txBody>
              <a:bodyPr wrap="square">
                <a:spAutoFit/>
              </a:bodyPr>
              <a:lstStyle/>
              <a:p>
                <a:pPr algn="l">
                  <a:spcBef>
                    <a:spcPct val="50000"/>
                  </a:spcBef>
                </a:pPr>
                <a:r>
                  <a:rPr lang="en-US" sz="1800" b="1" dirty="0">
                    <a:cs typeface="ヒラギノ角ゴ Pro W3"/>
                  </a:rPr>
                  <a:t>Traditional </a:t>
                </a:r>
                <a:r>
                  <a:rPr lang="en-US" sz="1800" b="1" dirty="0" smtClean="0">
                    <a:cs typeface="ヒラギノ角ゴ Pro W3"/>
                  </a:rPr>
                  <a:t>Hemostasis </a:t>
                </a:r>
                <a:r>
                  <a:rPr lang="en-US" sz="1800" b="1" dirty="0">
                    <a:cs typeface="ヒラギノ角ゴ Pro W3"/>
                  </a:rPr>
                  <a:t>Tests</a:t>
                </a:r>
              </a:p>
            </p:txBody>
          </p:sp>
          <p:sp>
            <p:nvSpPr>
              <p:cNvPr id="27" name="AutoShape 27"/>
              <p:cNvSpPr>
                <a:spLocks noChangeArrowheads="1"/>
              </p:cNvSpPr>
              <p:nvPr/>
            </p:nvSpPr>
            <p:spPr bwMode="auto">
              <a:xfrm rot="5400000">
                <a:off x="881" y="3130"/>
                <a:ext cx="609" cy="240"/>
              </a:xfrm>
              <a:prstGeom prst="triangle">
                <a:avLst>
                  <a:gd name="adj" fmla="val 50000"/>
                </a:avLst>
              </a:prstGeom>
              <a:solidFill>
                <a:srgbClr val="C0C0C0"/>
              </a:solidFill>
              <a:ln w="9525">
                <a:solidFill>
                  <a:srgbClr val="C0C0C0"/>
                </a:solidFill>
                <a:miter lim="800000"/>
                <a:headEnd/>
                <a:tailEnd/>
              </a:ln>
            </p:spPr>
            <p:txBody>
              <a:bodyPr wrap="none" anchor="ctr"/>
              <a:lstStyle/>
              <a:p>
                <a:endParaRPr lang="en-US" dirty="0">
                  <a:cs typeface="ヒラギノ角ゴ Pro W3"/>
                </a:endParaRPr>
              </a:p>
            </p:txBody>
          </p:sp>
          <p:sp>
            <p:nvSpPr>
              <p:cNvPr id="28" name="Rectangle 28"/>
              <p:cNvSpPr>
                <a:spLocks noChangeArrowheads="1"/>
              </p:cNvSpPr>
              <p:nvPr/>
            </p:nvSpPr>
            <p:spPr bwMode="auto">
              <a:xfrm>
                <a:off x="1344" y="3024"/>
                <a:ext cx="4292" cy="426"/>
              </a:xfrm>
              <a:prstGeom prst="rect">
                <a:avLst/>
              </a:prstGeom>
              <a:solidFill>
                <a:schemeClr val="accent1"/>
              </a:solidFill>
              <a:ln w="9525">
                <a:noFill/>
                <a:miter lim="800000"/>
                <a:headEnd/>
                <a:tailEnd/>
              </a:ln>
            </p:spPr>
            <p:txBody>
              <a:bodyPr>
                <a:spAutoFit/>
              </a:bodyPr>
              <a:lstStyle/>
              <a:p>
                <a:pPr algn="ctr">
                  <a:lnSpc>
                    <a:spcPct val="80000"/>
                  </a:lnSpc>
                  <a:spcBef>
                    <a:spcPct val="20000"/>
                  </a:spcBef>
                  <a:buClr>
                    <a:schemeClr val="accent1"/>
                  </a:buClr>
                  <a:buFont typeface="Wingdings" pitchFamily="2" charset="2"/>
                  <a:buNone/>
                </a:pPr>
                <a:r>
                  <a:rPr lang="en-US" sz="2400" dirty="0">
                    <a:solidFill>
                      <a:schemeClr val="bg1"/>
                    </a:solidFill>
                    <a:cs typeface="ヒラギノ角ゴ Pro W3"/>
                  </a:rPr>
                  <a:t>Do not define the overall process, just provide pieces of the process!</a:t>
                </a:r>
              </a:p>
            </p:txBody>
          </p:sp>
        </p:grpSp>
      </p:grpSp>
    </p:spTree>
    <p:extLst>
      <p:ext uri="{BB962C8B-B14F-4D97-AF65-F5344CB8AC3E}">
        <p14:creationId xmlns:p14="http://schemas.microsoft.com/office/powerpoint/2010/main" val="24024983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gn="ctr"/>
            <a:r>
              <a:rPr lang="en-US" sz="4000" dirty="0" smtClean="0"/>
              <a:t>Normal TEG</a:t>
            </a:r>
            <a:r>
              <a:rPr lang="en-US" sz="4000" baseline="30000" dirty="0" smtClean="0"/>
              <a:t>®</a:t>
            </a:r>
            <a:r>
              <a:rPr lang="en-US" sz="4000" dirty="0" smtClean="0"/>
              <a:t> Tracing</a:t>
            </a:r>
          </a:p>
        </p:txBody>
      </p:sp>
      <p:sp>
        <p:nvSpPr>
          <p:cNvPr id="4" name="Content Placeholder 3"/>
          <p:cNvSpPr>
            <a:spLocks noGrp="1"/>
          </p:cNvSpPr>
          <p:nvPr>
            <p:ph idx="1"/>
          </p:nvPr>
        </p:nvSpPr>
        <p:spPr/>
        <p:txBody>
          <a:bodyPr/>
          <a:lstStyle/>
          <a:p>
            <a:endParaRPr lang="en-US" dirty="0"/>
          </a:p>
        </p:txBody>
      </p:sp>
      <p:pic>
        <p:nvPicPr>
          <p:cNvPr id="32771" name="Picture 6"/>
          <p:cNvPicPr>
            <a:picLocks noChangeAspect="1" noChangeArrowheads="1"/>
          </p:cNvPicPr>
          <p:nvPr/>
        </p:nvPicPr>
        <p:blipFill>
          <a:blip r:embed="rId2" cstate="print"/>
          <a:srcRect/>
          <a:stretch>
            <a:fillRect/>
          </a:stretch>
        </p:blipFill>
        <p:spPr bwMode="auto">
          <a:xfrm>
            <a:off x="520700" y="1371600"/>
            <a:ext cx="8623300" cy="4872038"/>
          </a:xfrm>
          <a:prstGeom prst="rect">
            <a:avLst/>
          </a:prstGeom>
          <a:noFill/>
          <a:ln w="9525" algn="ctr">
            <a:noFill/>
            <a:miter lim="800000"/>
            <a:headEnd/>
            <a:tailEnd/>
          </a:ln>
        </p:spPr>
      </p:pic>
      <p:sp>
        <p:nvSpPr>
          <p:cNvPr id="5" name="TextBox 4"/>
          <p:cNvSpPr txBox="1"/>
          <p:nvPr/>
        </p:nvSpPr>
        <p:spPr>
          <a:xfrm>
            <a:off x="5715000" y="1447800"/>
            <a:ext cx="3429000" cy="461665"/>
          </a:xfrm>
          <a:prstGeom prst="rect">
            <a:avLst/>
          </a:prstGeom>
          <a:solidFill>
            <a:schemeClr val="bg1"/>
          </a:solidFill>
        </p:spPr>
        <p:txBody>
          <a:bodyPr wrap="square" rtlCol="0">
            <a:spAutoFit/>
          </a:bodyPr>
          <a:lstStyle/>
          <a:p>
            <a:pPr>
              <a:buNone/>
            </a:pPr>
            <a:endParaRPr lang="en-US" dirty="0"/>
          </a:p>
        </p:txBody>
      </p:sp>
      <p:sp>
        <p:nvSpPr>
          <p:cNvPr id="6" name="TextBox 5"/>
          <p:cNvSpPr txBox="1"/>
          <p:nvPr/>
        </p:nvSpPr>
        <p:spPr>
          <a:xfrm>
            <a:off x="533400" y="1447800"/>
            <a:ext cx="2133600" cy="461665"/>
          </a:xfrm>
          <a:prstGeom prst="rect">
            <a:avLst/>
          </a:prstGeom>
          <a:solidFill>
            <a:schemeClr val="bg1"/>
          </a:solidFill>
        </p:spPr>
        <p:txBody>
          <a:bodyPr wrap="square" rtlCol="0">
            <a:spAutoFit/>
          </a:bodyPr>
          <a:lstStyle/>
          <a:p>
            <a:pPr>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gn="ctr"/>
            <a:r>
              <a:rPr lang="en-US" sz="4000" dirty="0" smtClean="0"/>
              <a:t>Hemodilution/Anticoagulants</a:t>
            </a:r>
          </a:p>
        </p:txBody>
      </p:sp>
      <p:sp>
        <p:nvSpPr>
          <p:cNvPr id="6" name="Content Placeholder 5"/>
          <p:cNvSpPr>
            <a:spLocks noGrp="1"/>
          </p:cNvSpPr>
          <p:nvPr>
            <p:ph idx="1"/>
          </p:nvPr>
        </p:nvSpPr>
        <p:spPr/>
        <p:txBody>
          <a:bodyPr/>
          <a:lstStyle/>
          <a:p>
            <a:endParaRPr lang="en-US" dirty="0"/>
          </a:p>
        </p:txBody>
      </p:sp>
      <p:pic>
        <p:nvPicPr>
          <p:cNvPr id="33795" name="Picture 5"/>
          <p:cNvPicPr>
            <a:picLocks noChangeAspect="1" noChangeArrowheads="1"/>
          </p:cNvPicPr>
          <p:nvPr/>
        </p:nvPicPr>
        <p:blipFill>
          <a:blip r:embed="rId2" cstate="print"/>
          <a:srcRect/>
          <a:stretch>
            <a:fillRect/>
          </a:stretch>
        </p:blipFill>
        <p:spPr bwMode="auto">
          <a:xfrm>
            <a:off x="492125" y="1276350"/>
            <a:ext cx="8664575" cy="4895850"/>
          </a:xfrm>
          <a:prstGeom prst="rect">
            <a:avLst/>
          </a:prstGeom>
          <a:noFill/>
          <a:ln w="9525" algn="ctr">
            <a:noFill/>
            <a:miter lim="800000"/>
            <a:headEnd/>
            <a:tailEnd/>
          </a:ln>
        </p:spPr>
      </p:pic>
      <p:sp>
        <p:nvSpPr>
          <p:cNvPr id="4" name="TextBox 3"/>
          <p:cNvSpPr txBox="1"/>
          <p:nvPr/>
        </p:nvSpPr>
        <p:spPr>
          <a:xfrm>
            <a:off x="5715000" y="1371600"/>
            <a:ext cx="3429000" cy="461665"/>
          </a:xfrm>
          <a:prstGeom prst="rect">
            <a:avLst/>
          </a:prstGeom>
          <a:solidFill>
            <a:schemeClr val="bg1"/>
          </a:solidFill>
        </p:spPr>
        <p:txBody>
          <a:bodyPr wrap="square" rtlCol="0">
            <a:spAutoFit/>
          </a:bodyPr>
          <a:lstStyle/>
          <a:p>
            <a:pPr>
              <a:buNone/>
            </a:pPr>
            <a:endParaRPr lang="en-US" dirty="0"/>
          </a:p>
        </p:txBody>
      </p:sp>
      <p:sp>
        <p:nvSpPr>
          <p:cNvPr id="5" name="TextBox 4"/>
          <p:cNvSpPr txBox="1"/>
          <p:nvPr/>
        </p:nvSpPr>
        <p:spPr>
          <a:xfrm>
            <a:off x="533400" y="1295400"/>
            <a:ext cx="2133600" cy="461665"/>
          </a:xfrm>
          <a:prstGeom prst="rect">
            <a:avLst/>
          </a:prstGeom>
          <a:solidFill>
            <a:schemeClr val="bg1"/>
          </a:solidFill>
        </p:spPr>
        <p:txBody>
          <a:bodyPr wrap="square" rtlCol="0">
            <a:spAutoFit/>
          </a:bodyPr>
          <a:lstStyle/>
          <a:p>
            <a:pPr>
              <a:buNone/>
            </a:pPr>
            <a:endParaRPr lang="en-US" dirty="0"/>
          </a:p>
        </p:txBody>
      </p:sp>
      <p:sp>
        <p:nvSpPr>
          <p:cNvPr id="7" name="Oval 6"/>
          <p:cNvSpPr/>
          <p:nvPr/>
        </p:nvSpPr>
        <p:spPr bwMode="auto">
          <a:xfrm>
            <a:off x="2438400" y="4800600"/>
            <a:ext cx="533400" cy="1295400"/>
          </a:xfrm>
          <a:prstGeom prst="ellipse">
            <a:avLst/>
          </a:prstGeom>
          <a:noFill/>
          <a:ln w="9525" cap="flat" cmpd="sng" algn="ctr">
            <a:solidFill>
              <a:srgbClr val="FF0000"/>
            </a:solidFill>
            <a:prstDash val="solid"/>
            <a:round/>
            <a:headEnd type="none" w="med" len="med"/>
            <a:tailEnd type="none" w="med" len="med"/>
          </a:ln>
          <a:effectLst/>
        </p:spPr>
        <p:txBody>
          <a:bodyPr vert="horz" wrap="square" lIns="0" tIns="46800" rIns="90000" bIns="46800" numCol="1" rtlCol="0" anchor="t" anchorCtr="0" compatLnSpc="1">
            <a:prstTxWarp prst="textNoShape">
              <a:avLst/>
            </a:prstTxWarp>
          </a:bodyPr>
          <a:lstStyle/>
          <a:p>
            <a:pPr marL="180975" marR="0" indent="-180975" algn="l" defTabSz="914400" rtl="0" eaLnBrk="1" fontAlgn="base" latinLnBrk="0" hangingPunct="1">
              <a:lnSpc>
                <a:spcPct val="100000"/>
              </a:lnSpc>
              <a:spcBef>
                <a:spcPct val="20000"/>
              </a:spcBef>
              <a:spcAft>
                <a:spcPct val="0"/>
              </a:spcAft>
              <a:buClr>
                <a:srgbClr val="DC002E"/>
              </a:buClr>
              <a:buSzTx/>
              <a:buFont typeface="Wingdings" pitchFamily="2" charset="2"/>
              <a:buChar char="§"/>
              <a:tabLst/>
            </a:pPr>
            <a:endParaRPr kumimoji="0" lang="en-US" sz="2400" b="0" i="0" u="none" strike="noStrike" cap="none" normalizeH="0" baseline="0" dirty="0" smtClean="0">
              <a:ln>
                <a:noFill/>
              </a:ln>
              <a:solidFill>
                <a:schemeClr val="tx1"/>
              </a:solidFill>
              <a:effectLst/>
              <a:latin typeface="Arial" pitchFamily="34" charset="0"/>
              <a:ea typeface="ヒラギノ角ゴ Pro W3" pitchFamily="64" charset="-128"/>
            </a:endParaRPr>
          </a:p>
        </p:txBody>
      </p:sp>
      <p:sp>
        <p:nvSpPr>
          <p:cNvPr id="8" name="Oval 7"/>
          <p:cNvSpPr/>
          <p:nvPr/>
        </p:nvSpPr>
        <p:spPr bwMode="auto">
          <a:xfrm>
            <a:off x="3276600" y="4800600"/>
            <a:ext cx="533400" cy="1295400"/>
          </a:xfrm>
          <a:prstGeom prst="ellipse">
            <a:avLst/>
          </a:prstGeom>
          <a:noFill/>
          <a:ln w="9525" cap="flat" cmpd="sng" algn="ctr">
            <a:solidFill>
              <a:srgbClr val="33CC33"/>
            </a:solidFill>
            <a:prstDash val="solid"/>
            <a:round/>
            <a:headEnd type="none" w="med" len="med"/>
            <a:tailEnd type="none" w="med" len="med"/>
          </a:ln>
          <a:effectLst/>
        </p:spPr>
        <p:txBody>
          <a:bodyPr vert="horz" wrap="square" lIns="0" tIns="46800" rIns="90000" bIns="46800" numCol="1" rtlCol="0" anchor="t" anchorCtr="0" compatLnSpc="1">
            <a:prstTxWarp prst="textNoShape">
              <a:avLst/>
            </a:prstTxWarp>
          </a:bodyPr>
          <a:lstStyle/>
          <a:p>
            <a:pPr marL="180975" marR="0" indent="-180975" algn="l" defTabSz="914400" rtl="0" eaLnBrk="1" fontAlgn="base" latinLnBrk="0" hangingPunct="1">
              <a:lnSpc>
                <a:spcPct val="100000"/>
              </a:lnSpc>
              <a:spcBef>
                <a:spcPct val="20000"/>
              </a:spcBef>
              <a:spcAft>
                <a:spcPct val="0"/>
              </a:spcAft>
              <a:buClr>
                <a:srgbClr val="DC002E"/>
              </a:buClr>
              <a:buSzTx/>
              <a:buFont typeface="Wingdings" pitchFamily="2" charset="2"/>
              <a:buChar char="§"/>
              <a:tabLst/>
            </a:pPr>
            <a:endParaRPr kumimoji="0" lang="en-US" sz="2400" b="0" i="0" u="none" strike="noStrike" cap="none" normalizeH="0" baseline="0" dirty="0" smtClean="0">
              <a:ln>
                <a:noFill/>
              </a:ln>
              <a:solidFill>
                <a:schemeClr val="tx1"/>
              </a:solidFill>
              <a:effectLst/>
              <a:latin typeface="Arial" pitchFamily="34" charset="0"/>
              <a:ea typeface="ヒラギノ角ゴ Pro W3" pitchFamily="64"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_Y Template">
  <a:themeElements>
    <a:clrScheme name="3_Y Template 2">
      <a:dk1>
        <a:srgbClr val="000000"/>
      </a:dk1>
      <a:lt1>
        <a:srgbClr val="FFFFFF"/>
      </a:lt1>
      <a:dk2>
        <a:srgbClr val="FFFFFF"/>
      </a:dk2>
      <a:lt2>
        <a:srgbClr val="FFFFFF"/>
      </a:lt2>
      <a:accent1>
        <a:srgbClr val="C60C30"/>
      </a:accent1>
      <a:accent2>
        <a:srgbClr val="B2B4B3"/>
      </a:accent2>
      <a:accent3>
        <a:srgbClr val="FFFFFF"/>
      </a:accent3>
      <a:accent4>
        <a:srgbClr val="000000"/>
      </a:accent4>
      <a:accent5>
        <a:srgbClr val="DFAAAD"/>
      </a:accent5>
      <a:accent6>
        <a:srgbClr val="A1A3A2"/>
      </a:accent6>
      <a:hlink>
        <a:srgbClr val="A8B400"/>
      </a:hlink>
      <a:folHlink>
        <a:srgbClr val="B1C3E2"/>
      </a:folHlink>
    </a:clrScheme>
    <a:fontScheme name="3_Y Template">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46800" rIns="90000" bIns="46800" numCol="1" anchor="t" anchorCtr="0" compatLnSpc="1">
        <a:prstTxWarp prst="textNoShape">
          <a:avLst/>
        </a:prstTxWarp>
      </a:bodyPr>
      <a:lstStyle>
        <a:defPPr marL="180975" marR="0" indent="-180975" algn="l" defTabSz="914400" rtl="0" eaLnBrk="1" fontAlgn="base" latinLnBrk="0" hangingPunct="1">
          <a:lnSpc>
            <a:spcPct val="100000"/>
          </a:lnSpc>
          <a:spcBef>
            <a:spcPct val="20000"/>
          </a:spcBef>
          <a:spcAft>
            <a:spcPct val="0"/>
          </a:spcAft>
          <a:buClr>
            <a:srgbClr val="DC002E"/>
          </a:buClr>
          <a:buSzTx/>
          <a:buFont typeface="Wingdings" pitchFamily="2" charset="2"/>
          <a:buChar char="§"/>
          <a:tabLst/>
          <a:defRPr kumimoji="0" lang="en-US" sz="2400" b="0" i="0" u="none" strike="noStrike" cap="none" normalizeH="0" baseline="0" smtClean="0">
            <a:ln>
              <a:noFill/>
            </a:ln>
            <a:solidFill>
              <a:schemeClr val="tx1"/>
            </a:solidFill>
            <a:effectLst/>
            <a:latin typeface="Arial" pitchFamily="34" charset="0"/>
            <a:ea typeface="ヒラギノ角ゴ Pro W3" pitchFamily="64"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46800" rIns="90000" bIns="46800" numCol="1" anchor="t" anchorCtr="0" compatLnSpc="1">
        <a:prstTxWarp prst="textNoShape">
          <a:avLst/>
        </a:prstTxWarp>
      </a:bodyPr>
      <a:lstStyle>
        <a:defPPr marL="180975" marR="0" indent="-180975" algn="l" defTabSz="914400" rtl="0" eaLnBrk="1" fontAlgn="base" latinLnBrk="0" hangingPunct="1">
          <a:lnSpc>
            <a:spcPct val="100000"/>
          </a:lnSpc>
          <a:spcBef>
            <a:spcPct val="20000"/>
          </a:spcBef>
          <a:spcAft>
            <a:spcPct val="0"/>
          </a:spcAft>
          <a:buClr>
            <a:srgbClr val="DC002E"/>
          </a:buClr>
          <a:buSzTx/>
          <a:buFont typeface="Wingdings" pitchFamily="2" charset="2"/>
          <a:buChar char="§"/>
          <a:tabLst/>
          <a:defRPr kumimoji="0" lang="en-US" sz="2400" b="0" i="0" u="none" strike="noStrike" cap="none" normalizeH="0" baseline="0" smtClean="0">
            <a:ln>
              <a:noFill/>
            </a:ln>
            <a:solidFill>
              <a:schemeClr val="tx1"/>
            </a:solidFill>
            <a:effectLst/>
            <a:latin typeface="Arial" pitchFamily="34" charset="0"/>
            <a:ea typeface="ヒラギノ角ゴ Pro W3" pitchFamily="64" charset="-128"/>
          </a:defRPr>
        </a:defPPr>
      </a:lstStyle>
    </a:lnDef>
  </a:objectDefaults>
  <a:extraClrSchemeLst>
    <a:extraClrScheme>
      <a:clrScheme name="3_Y Template 1">
        <a:dk1>
          <a:srgbClr val="262626"/>
        </a:dk1>
        <a:lt1>
          <a:srgbClr val="FFFFFF"/>
        </a:lt1>
        <a:dk2>
          <a:srgbClr val="FC7C00"/>
        </a:dk2>
        <a:lt2>
          <a:srgbClr val="000000"/>
        </a:lt2>
        <a:accent1>
          <a:srgbClr val="8596C0"/>
        </a:accent1>
        <a:accent2>
          <a:srgbClr val="B89C00"/>
        </a:accent2>
        <a:accent3>
          <a:srgbClr val="FFFFFF"/>
        </a:accent3>
        <a:accent4>
          <a:srgbClr val="1F1F1F"/>
        </a:accent4>
        <a:accent5>
          <a:srgbClr val="C2C9DC"/>
        </a:accent5>
        <a:accent6>
          <a:srgbClr val="A68D00"/>
        </a:accent6>
        <a:hlink>
          <a:srgbClr val="0D3592"/>
        </a:hlink>
        <a:folHlink>
          <a:srgbClr val="E60000"/>
        </a:folHlink>
      </a:clrScheme>
      <a:clrMap bg1="lt1" tx1="dk1" bg2="lt2" tx2="dk2" accent1="accent1" accent2="accent2" accent3="accent3" accent4="accent4" accent5="accent5" accent6="accent6" hlink="hlink" folHlink="folHlink"/>
    </a:extraClrScheme>
    <a:extraClrScheme>
      <a:clrScheme name="3_Y Template 2">
        <a:dk1>
          <a:srgbClr val="000000"/>
        </a:dk1>
        <a:lt1>
          <a:srgbClr val="FFFFFF"/>
        </a:lt1>
        <a:dk2>
          <a:srgbClr val="FFFFFF"/>
        </a:dk2>
        <a:lt2>
          <a:srgbClr val="FFFFFF"/>
        </a:lt2>
        <a:accent1>
          <a:srgbClr val="C60C30"/>
        </a:accent1>
        <a:accent2>
          <a:srgbClr val="B2B4B3"/>
        </a:accent2>
        <a:accent3>
          <a:srgbClr val="FFFFFF"/>
        </a:accent3>
        <a:accent4>
          <a:srgbClr val="000000"/>
        </a:accent4>
        <a:accent5>
          <a:srgbClr val="DFAAAD"/>
        </a:accent5>
        <a:accent6>
          <a:srgbClr val="A1A3A2"/>
        </a:accent6>
        <a:hlink>
          <a:srgbClr val="A8B400"/>
        </a:hlink>
        <a:folHlink>
          <a:srgbClr val="B1C3E2"/>
        </a:folHlink>
      </a:clrScheme>
      <a:clrMap bg1="lt1" tx1="dk1" bg2="lt2" tx2="dk2" accent1="accent1" accent2="accent2" accent3="accent3" accent4="accent4" accent5="accent5" accent6="accent6" hlink="hlink" folHlink="folHlink"/>
    </a:extraClrScheme>
    <a:extraClrScheme>
      <a:clrScheme name="3_Y Template 3">
        <a:dk1>
          <a:srgbClr val="000000"/>
        </a:dk1>
        <a:lt1>
          <a:srgbClr val="FFFFFF"/>
        </a:lt1>
        <a:dk2>
          <a:srgbClr val="FFFFFF"/>
        </a:dk2>
        <a:lt2>
          <a:srgbClr val="FFFFFF"/>
        </a:lt2>
        <a:accent1>
          <a:srgbClr val="DC002E"/>
        </a:accent1>
        <a:accent2>
          <a:srgbClr val="C6C7C4"/>
        </a:accent2>
        <a:accent3>
          <a:srgbClr val="FFFFFF"/>
        </a:accent3>
        <a:accent4>
          <a:srgbClr val="000000"/>
        </a:accent4>
        <a:accent5>
          <a:srgbClr val="EBAAAD"/>
        </a:accent5>
        <a:accent6>
          <a:srgbClr val="B3B4B1"/>
        </a:accent6>
        <a:hlink>
          <a:srgbClr val="C4C809"/>
        </a:hlink>
        <a:folHlink>
          <a:srgbClr val="88BCE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Y Template">
  <a:themeElements>
    <a:clrScheme name="6_Y Template 1">
      <a:dk1>
        <a:srgbClr val="000000"/>
      </a:dk1>
      <a:lt1>
        <a:srgbClr val="FFFFFF"/>
      </a:lt1>
      <a:dk2>
        <a:srgbClr val="FFFFFF"/>
      </a:dk2>
      <a:lt2>
        <a:srgbClr val="FFFFFF"/>
      </a:lt2>
      <a:accent1>
        <a:srgbClr val="DC002E"/>
      </a:accent1>
      <a:accent2>
        <a:srgbClr val="C6C7C4"/>
      </a:accent2>
      <a:accent3>
        <a:srgbClr val="FFFFFF"/>
      </a:accent3>
      <a:accent4>
        <a:srgbClr val="000000"/>
      </a:accent4>
      <a:accent5>
        <a:srgbClr val="EBAAAD"/>
      </a:accent5>
      <a:accent6>
        <a:srgbClr val="B3B4B1"/>
      </a:accent6>
      <a:hlink>
        <a:srgbClr val="C4C809"/>
      </a:hlink>
      <a:folHlink>
        <a:srgbClr val="88BCE2"/>
      </a:folHlink>
    </a:clrScheme>
    <a:fontScheme name="6_Y Template">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46800" rIns="90000" bIns="46800" numCol="1" anchor="t" anchorCtr="0" compatLnSpc="1">
        <a:prstTxWarp prst="textNoShape">
          <a:avLst/>
        </a:prstTxWarp>
      </a:bodyPr>
      <a:lstStyle>
        <a:defPPr marL="180975" marR="0" indent="-180975" algn="l" defTabSz="914400" rtl="0" eaLnBrk="1" fontAlgn="base" latinLnBrk="0" hangingPunct="1">
          <a:lnSpc>
            <a:spcPct val="100000"/>
          </a:lnSpc>
          <a:spcBef>
            <a:spcPct val="20000"/>
          </a:spcBef>
          <a:spcAft>
            <a:spcPct val="0"/>
          </a:spcAft>
          <a:buClr>
            <a:srgbClr val="DC002E"/>
          </a:buClr>
          <a:buSzTx/>
          <a:buFont typeface="Wingdings" pitchFamily="2" charset="2"/>
          <a:buChar char="§"/>
          <a:tabLst/>
          <a:defRPr kumimoji="0" lang="en-US" sz="2400" b="0" i="0" u="none" strike="noStrike" cap="none" normalizeH="0" baseline="0" smtClean="0">
            <a:ln>
              <a:noFill/>
            </a:ln>
            <a:solidFill>
              <a:schemeClr val="tx1"/>
            </a:solidFill>
            <a:effectLst/>
            <a:latin typeface="Arial" pitchFamily="34" charset="0"/>
            <a:ea typeface="ヒラギノ角ゴ Pro W3" pitchFamily="64"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46800" rIns="90000" bIns="46800" numCol="1" anchor="t" anchorCtr="0" compatLnSpc="1">
        <a:prstTxWarp prst="textNoShape">
          <a:avLst/>
        </a:prstTxWarp>
      </a:bodyPr>
      <a:lstStyle>
        <a:defPPr marL="180975" marR="0" indent="-180975" algn="l" defTabSz="914400" rtl="0" eaLnBrk="1" fontAlgn="base" latinLnBrk="0" hangingPunct="1">
          <a:lnSpc>
            <a:spcPct val="100000"/>
          </a:lnSpc>
          <a:spcBef>
            <a:spcPct val="20000"/>
          </a:spcBef>
          <a:spcAft>
            <a:spcPct val="0"/>
          </a:spcAft>
          <a:buClr>
            <a:srgbClr val="DC002E"/>
          </a:buClr>
          <a:buSzTx/>
          <a:buFont typeface="Wingdings" pitchFamily="2" charset="2"/>
          <a:buChar char="§"/>
          <a:tabLst/>
          <a:defRPr kumimoji="0" lang="en-US" sz="2400" b="0" i="0" u="none" strike="noStrike" cap="none" normalizeH="0" baseline="0" smtClean="0">
            <a:ln>
              <a:noFill/>
            </a:ln>
            <a:solidFill>
              <a:schemeClr val="tx1"/>
            </a:solidFill>
            <a:effectLst/>
            <a:latin typeface="Arial" pitchFamily="34" charset="0"/>
            <a:ea typeface="ヒラギノ角ゴ Pro W3" pitchFamily="64" charset="-128"/>
          </a:defRPr>
        </a:defPPr>
      </a:lstStyle>
    </a:lnDef>
  </a:objectDefaults>
  <a:extraClrSchemeLst>
    <a:extraClrScheme>
      <a:clrScheme name="6_Y Template 1">
        <a:dk1>
          <a:srgbClr val="000000"/>
        </a:dk1>
        <a:lt1>
          <a:srgbClr val="FFFFFF"/>
        </a:lt1>
        <a:dk2>
          <a:srgbClr val="FFFFFF"/>
        </a:dk2>
        <a:lt2>
          <a:srgbClr val="FFFFFF"/>
        </a:lt2>
        <a:accent1>
          <a:srgbClr val="DC002E"/>
        </a:accent1>
        <a:accent2>
          <a:srgbClr val="C6C7C4"/>
        </a:accent2>
        <a:accent3>
          <a:srgbClr val="FFFFFF"/>
        </a:accent3>
        <a:accent4>
          <a:srgbClr val="000000"/>
        </a:accent4>
        <a:accent5>
          <a:srgbClr val="EBAAAD"/>
        </a:accent5>
        <a:accent6>
          <a:srgbClr val="B3B4B1"/>
        </a:accent6>
        <a:hlink>
          <a:srgbClr val="C4C809"/>
        </a:hlink>
        <a:folHlink>
          <a:srgbClr val="88BCE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Y Templat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1_Y Template">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46800" rIns="90000" bIns="46800" numCol="1" anchor="t" anchorCtr="0" compatLnSpc="1">
        <a:prstTxWarp prst="textNoShape">
          <a:avLst/>
        </a:prstTxWarp>
      </a:bodyPr>
      <a:lstStyle>
        <a:defPPr marL="180975" marR="0" indent="-180975" algn="l" defTabSz="914400" rtl="0" eaLnBrk="1" fontAlgn="base" latinLnBrk="0" hangingPunct="1">
          <a:lnSpc>
            <a:spcPct val="100000"/>
          </a:lnSpc>
          <a:spcBef>
            <a:spcPct val="20000"/>
          </a:spcBef>
          <a:spcAft>
            <a:spcPct val="0"/>
          </a:spcAft>
          <a:buClr>
            <a:srgbClr val="DC002E"/>
          </a:buClr>
          <a:buSzTx/>
          <a:buFont typeface="Wingdings" pitchFamily="2" charset="2"/>
          <a:buChar char="§"/>
          <a:tabLst/>
          <a:defRPr kumimoji="0" lang="en-US" sz="2400" b="0" i="0" u="none" strike="noStrike" cap="none" normalizeH="0" baseline="0" smtClean="0">
            <a:ln>
              <a:noFill/>
            </a:ln>
            <a:solidFill>
              <a:schemeClr val="tx1"/>
            </a:solidFill>
            <a:effectLst/>
            <a:latin typeface="Arial" pitchFamily="34" charset="0"/>
            <a:ea typeface="ヒラギノ角ゴ Pro W3" pitchFamily="64"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46800" rIns="90000" bIns="46800" numCol="1" anchor="t" anchorCtr="0" compatLnSpc="1">
        <a:prstTxWarp prst="textNoShape">
          <a:avLst/>
        </a:prstTxWarp>
      </a:bodyPr>
      <a:lstStyle>
        <a:defPPr marL="180975" marR="0" indent="-180975" algn="l" defTabSz="914400" rtl="0" eaLnBrk="1" fontAlgn="base" latinLnBrk="0" hangingPunct="1">
          <a:lnSpc>
            <a:spcPct val="100000"/>
          </a:lnSpc>
          <a:spcBef>
            <a:spcPct val="20000"/>
          </a:spcBef>
          <a:spcAft>
            <a:spcPct val="0"/>
          </a:spcAft>
          <a:buClr>
            <a:srgbClr val="DC002E"/>
          </a:buClr>
          <a:buSzTx/>
          <a:buFont typeface="Wingdings" pitchFamily="2" charset="2"/>
          <a:buChar char="§"/>
          <a:tabLst/>
          <a:defRPr kumimoji="0" lang="en-US" sz="2400" b="0" i="0" u="none" strike="noStrike" cap="none" normalizeH="0" baseline="0" smtClean="0">
            <a:ln>
              <a:noFill/>
            </a:ln>
            <a:solidFill>
              <a:schemeClr val="tx1"/>
            </a:solidFill>
            <a:effectLst/>
            <a:latin typeface="Arial" pitchFamily="34" charset="0"/>
            <a:ea typeface="ヒラギノ角ゴ Pro W3" pitchFamily="64" charset="-128"/>
          </a:defRPr>
        </a:defPPr>
      </a:lstStyle>
    </a:lnDef>
  </a:objectDefaults>
  <a:extraClrSchemeLst>
    <a:extraClrScheme>
      <a:clrScheme name="1_Y Template 1">
        <a:dk1>
          <a:srgbClr val="000000"/>
        </a:dk1>
        <a:lt1>
          <a:srgbClr val="FFFFFF"/>
        </a:lt1>
        <a:dk2>
          <a:srgbClr val="FFFFFF"/>
        </a:dk2>
        <a:lt2>
          <a:srgbClr val="FFFFFF"/>
        </a:lt2>
        <a:accent1>
          <a:srgbClr val="DC002E"/>
        </a:accent1>
        <a:accent2>
          <a:srgbClr val="C6C7C4"/>
        </a:accent2>
        <a:accent3>
          <a:srgbClr val="FFFFFF"/>
        </a:accent3>
        <a:accent4>
          <a:srgbClr val="000000"/>
        </a:accent4>
        <a:accent5>
          <a:srgbClr val="EBAAAD"/>
        </a:accent5>
        <a:accent6>
          <a:srgbClr val="B3B4B1"/>
        </a:accent6>
        <a:hlink>
          <a:srgbClr val="C4C809"/>
        </a:hlink>
        <a:folHlink>
          <a:srgbClr val="88BCE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Y Templat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2_Y Template">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46800" rIns="90000" bIns="46800" numCol="1" anchor="t" anchorCtr="0" compatLnSpc="1">
        <a:prstTxWarp prst="textNoShape">
          <a:avLst/>
        </a:prstTxWarp>
      </a:bodyPr>
      <a:lstStyle>
        <a:defPPr marL="180975" marR="0" indent="-180975" algn="l" defTabSz="914400" rtl="0" eaLnBrk="1" fontAlgn="base" latinLnBrk="0" hangingPunct="1">
          <a:lnSpc>
            <a:spcPct val="100000"/>
          </a:lnSpc>
          <a:spcBef>
            <a:spcPct val="20000"/>
          </a:spcBef>
          <a:spcAft>
            <a:spcPct val="0"/>
          </a:spcAft>
          <a:buClr>
            <a:srgbClr val="DC002E"/>
          </a:buClr>
          <a:buSzTx/>
          <a:buFont typeface="Wingdings" pitchFamily="2" charset="2"/>
          <a:buChar char="§"/>
          <a:tabLst/>
          <a:defRPr kumimoji="0" lang="en-US" sz="2400" b="0" i="0" u="none" strike="noStrike" cap="none" normalizeH="0" baseline="0" smtClean="0">
            <a:ln>
              <a:noFill/>
            </a:ln>
            <a:solidFill>
              <a:schemeClr val="tx1"/>
            </a:solidFill>
            <a:effectLst/>
            <a:latin typeface="Arial" pitchFamily="34" charset="0"/>
            <a:ea typeface="ヒラギノ角ゴ Pro W3" pitchFamily="64"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46800" rIns="90000" bIns="46800" numCol="1" anchor="t" anchorCtr="0" compatLnSpc="1">
        <a:prstTxWarp prst="textNoShape">
          <a:avLst/>
        </a:prstTxWarp>
      </a:bodyPr>
      <a:lstStyle>
        <a:defPPr marL="180975" marR="0" indent="-180975" algn="l" defTabSz="914400" rtl="0" eaLnBrk="1" fontAlgn="base" latinLnBrk="0" hangingPunct="1">
          <a:lnSpc>
            <a:spcPct val="100000"/>
          </a:lnSpc>
          <a:spcBef>
            <a:spcPct val="20000"/>
          </a:spcBef>
          <a:spcAft>
            <a:spcPct val="0"/>
          </a:spcAft>
          <a:buClr>
            <a:srgbClr val="DC002E"/>
          </a:buClr>
          <a:buSzTx/>
          <a:buFont typeface="Wingdings" pitchFamily="2" charset="2"/>
          <a:buChar char="§"/>
          <a:tabLst/>
          <a:defRPr kumimoji="0" lang="en-US" sz="2400" b="0" i="0" u="none" strike="noStrike" cap="none" normalizeH="0" baseline="0" smtClean="0">
            <a:ln>
              <a:noFill/>
            </a:ln>
            <a:solidFill>
              <a:schemeClr val="tx1"/>
            </a:solidFill>
            <a:effectLst/>
            <a:latin typeface="Arial" pitchFamily="34" charset="0"/>
            <a:ea typeface="ヒラギノ角ゴ Pro W3" pitchFamily="64" charset="-128"/>
          </a:defRPr>
        </a:defPPr>
      </a:lstStyle>
    </a:lnDef>
  </a:objectDefaults>
  <a:extraClrSchemeLst>
    <a:extraClrScheme>
      <a:clrScheme name="2_Y Template 1">
        <a:dk1>
          <a:srgbClr val="262626"/>
        </a:dk1>
        <a:lt1>
          <a:srgbClr val="FFFFFF"/>
        </a:lt1>
        <a:dk2>
          <a:srgbClr val="FC7C00"/>
        </a:dk2>
        <a:lt2>
          <a:srgbClr val="000000"/>
        </a:lt2>
        <a:accent1>
          <a:srgbClr val="8596C0"/>
        </a:accent1>
        <a:accent2>
          <a:srgbClr val="B89C00"/>
        </a:accent2>
        <a:accent3>
          <a:srgbClr val="FFFFFF"/>
        </a:accent3>
        <a:accent4>
          <a:srgbClr val="1F1F1F"/>
        </a:accent4>
        <a:accent5>
          <a:srgbClr val="C2C9DC"/>
        </a:accent5>
        <a:accent6>
          <a:srgbClr val="A68D00"/>
        </a:accent6>
        <a:hlink>
          <a:srgbClr val="0D3592"/>
        </a:hlink>
        <a:folHlink>
          <a:srgbClr val="E60000"/>
        </a:folHlink>
      </a:clrScheme>
      <a:clrMap bg1="lt1" tx1="dk1" bg2="lt2" tx2="dk2" accent1="accent1" accent2="accent2" accent3="accent3" accent4="accent4" accent5="accent5" accent6="accent6" hlink="hlink" folHlink="folHlink"/>
    </a:extraClrScheme>
    <a:extraClrScheme>
      <a:clrScheme name="2_Y Template 2">
        <a:dk1>
          <a:srgbClr val="000000"/>
        </a:dk1>
        <a:lt1>
          <a:srgbClr val="FFFFFF"/>
        </a:lt1>
        <a:dk2>
          <a:srgbClr val="FFFFFF"/>
        </a:dk2>
        <a:lt2>
          <a:srgbClr val="FFFFFF"/>
        </a:lt2>
        <a:accent1>
          <a:srgbClr val="C60C30"/>
        </a:accent1>
        <a:accent2>
          <a:srgbClr val="B2B4B3"/>
        </a:accent2>
        <a:accent3>
          <a:srgbClr val="FFFFFF"/>
        </a:accent3>
        <a:accent4>
          <a:srgbClr val="000000"/>
        </a:accent4>
        <a:accent5>
          <a:srgbClr val="DFAAAD"/>
        </a:accent5>
        <a:accent6>
          <a:srgbClr val="A1A3A2"/>
        </a:accent6>
        <a:hlink>
          <a:srgbClr val="A8B400"/>
        </a:hlink>
        <a:folHlink>
          <a:srgbClr val="B1C3E2"/>
        </a:folHlink>
      </a:clrScheme>
      <a:clrMap bg1="lt1" tx1="dk1" bg2="lt2" tx2="dk2" accent1="accent1" accent2="accent2" accent3="accent3" accent4="accent4" accent5="accent5" accent6="accent6" hlink="hlink" folHlink="folHlink"/>
    </a:extraClrScheme>
    <a:extraClrScheme>
      <a:clrScheme name="2_Y Template 3">
        <a:dk1>
          <a:srgbClr val="000000"/>
        </a:dk1>
        <a:lt1>
          <a:srgbClr val="FFFFFF"/>
        </a:lt1>
        <a:dk2>
          <a:srgbClr val="FFFFFF"/>
        </a:dk2>
        <a:lt2>
          <a:srgbClr val="FFFFFF"/>
        </a:lt2>
        <a:accent1>
          <a:srgbClr val="DC002E"/>
        </a:accent1>
        <a:accent2>
          <a:srgbClr val="C6C7C4"/>
        </a:accent2>
        <a:accent3>
          <a:srgbClr val="FFFFFF"/>
        </a:accent3>
        <a:accent4>
          <a:srgbClr val="000000"/>
        </a:accent4>
        <a:accent5>
          <a:srgbClr val="EBAAAD"/>
        </a:accent5>
        <a:accent6>
          <a:srgbClr val="B3B4B1"/>
        </a:accent6>
        <a:hlink>
          <a:srgbClr val="C4C809"/>
        </a:hlink>
        <a:folHlink>
          <a:srgbClr val="88BCE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FFFFFF"/>
    </a:dk2>
    <a:lt2>
      <a:srgbClr val="FFFFFF"/>
    </a:lt2>
    <a:accent1>
      <a:srgbClr val="C60C30"/>
    </a:accent1>
    <a:accent2>
      <a:srgbClr val="B2B4B3"/>
    </a:accent2>
    <a:accent3>
      <a:srgbClr val="FFFFFF"/>
    </a:accent3>
    <a:accent4>
      <a:srgbClr val="000000"/>
    </a:accent4>
    <a:accent5>
      <a:srgbClr val="DFAAAD"/>
    </a:accent5>
    <a:accent6>
      <a:srgbClr val="A1A3A2"/>
    </a:accent6>
    <a:hlink>
      <a:srgbClr val="A8B400"/>
    </a:hlink>
    <a:folHlink>
      <a:srgbClr val="B1C3E2"/>
    </a:folHlink>
  </a:clrScheme>
</a:themeOverride>
</file>

<file path=docProps/app.xml><?xml version="1.0" encoding="utf-8"?>
<Properties xmlns="http://schemas.openxmlformats.org/officeDocument/2006/extended-properties" xmlns:vt="http://schemas.openxmlformats.org/officeDocument/2006/docPropsVTypes">
  <Template>BMS_Template_final</Template>
  <TotalTime>7305</TotalTime>
  <Words>936</Words>
  <Application>Microsoft Office PowerPoint</Application>
  <PresentationFormat>On-screen Show (4:3)</PresentationFormat>
  <Paragraphs>181</Paragraphs>
  <Slides>31</Slides>
  <Notes>9</Notes>
  <HiddenSlides>1</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31</vt:i4>
      </vt:variant>
    </vt:vector>
  </HeadingPairs>
  <TitlesOfParts>
    <vt:vector size="36" baseType="lpstr">
      <vt:lpstr>3_Y Template</vt:lpstr>
      <vt:lpstr>6_Y Template</vt:lpstr>
      <vt:lpstr>1_Y Template</vt:lpstr>
      <vt:lpstr>2_Y Template</vt:lpstr>
      <vt:lpstr>Visio</vt:lpstr>
      <vt:lpstr>PowerPoint Presentation</vt:lpstr>
      <vt:lpstr>What is TEG®?</vt:lpstr>
      <vt:lpstr>Systems Evaluated With TEG</vt:lpstr>
      <vt:lpstr>PowerPoint Presentation</vt:lpstr>
      <vt:lpstr>Objectives of TEG-Guided Therapy (Cont.)</vt:lpstr>
      <vt:lpstr>PowerPoint Presentation</vt:lpstr>
      <vt:lpstr>Hemostasis Monitoring with TEG</vt:lpstr>
      <vt:lpstr>Normal TEG® Tracing</vt:lpstr>
      <vt:lpstr>Hemodilution/Anticoagulants</vt:lpstr>
      <vt:lpstr>Heparin Effect</vt:lpstr>
      <vt:lpstr>Combination Hypercoagulability</vt:lpstr>
      <vt:lpstr>Secondary Fibrinolysis, Stage I DIC</vt:lpstr>
      <vt:lpstr>Secondary Fibrinolysis, Stage II DIC</vt:lpstr>
      <vt:lpstr>Primary Fibrinolysis - TEG® Tracing</vt:lpstr>
      <vt:lpstr>Normal TEG® Analysis</vt:lpstr>
      <vt:lpstr>PlateletMapping® Assay</vt:lpstr>
      <vt:lpstr>PlateletMapping™ What is it?</vt:lpstr>
      <vt:lpstr>Thrombelastograph Parameters</vt:lpstr>
      <vt:lpstr>PowerPoint Presentation</vt:lpstr>
      <vt:lpstr>Temporary Operator – click logon (no password required)</vt:lpstr>
      <vt:lpstr>Filter Patient</vt:lpstr>
      <vt:lpstr>Highlight Patient Name, Click Done</vt:lpstr>
      <vt:lpstr>Only See Your Patient’s Tracings</vt:lpstr>
      <vt:lpstr>Tracing in Max View</vt:lpstr>
      <vt:lpstr>Normal Tracing Overlay</vt:lpstr>
      <vt:lpstr>Only See Your Patient’s Tracings</vt:lpstr>
      <vt:lpstr>Platelet mapping tracing selection</vt:lpstr>
      <vt:lpstr>Platelet Mapping Overlay – 89% inhibition -Apply % inhibition from preop mapping result to subsequent TEG’s post op</vt:lpstr>
      <vt:lpstr>Sample Draw Instructions</vt:lpstr>
      <vt:lpstr>TEG is normal – patient is bleeding</vt:lpstr>
      <vt:lpstr>Questions?</vt:lpstr>
    </vt:vector>
  </TitlesOfParts>
  <Company>Haemonetics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Management Solutions Insight™ Program Update</dc:title>
  <dc:creator>kray</dc:creator>
  <cp:lastModifiedBy>Tobin Timmons</cp:lastModifiedBy>
  <cp:revision>356</cp:revision>
  <dcterms:created xsi:type="dcterms:W3CDTF">2009-07-13T15:21:22Z</dcterms:created>
  <dcterms:modified xsi:type="dcterms:W3CDTF">2014-01-10T15:18:23Z</dcterms:modified>
</cp:coreProperties>
</file>